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95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</p:sldIdLst>
  <p:sldSz cx="9144000" cy="5143500" type="screen16x9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395" autoAdjust="0"/>
  </p:normalViewPr>
  <p:slideViewPr>
    <p:cSldViewPr snapToGrid="0">
      <p:cViewPr>
        <p:scale>
          <a:sx n="100" d="100"/>
          <a:sy n="100" d="100"/>
        </p:scale>
        <p:origin x="-660" y="-5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B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nl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DA8BB-0D18-469F-8022-DD923457DE3A}" type="datetimeFigureOut">
              <a:rPr lang="nl-BE" smtClean="0"/>
              <a:t>6/02/2019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74F97-0F13-42E5-9A1D-07478243785D}" type="slidenum">
              <a:rPr lang="nl-BE" smtClean="0"/>
              <a:t>‹#›</a:t>
            </a:fld>
            <a:endParaRPr lang="nl-B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B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DA8BB-0D18-469F-8022-DD923457DE3A}" type="datetimeFigureOut">
              <a:rPr lang="nl-BE" smtClean="0"/>
              <a:t>6/02/2019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74F97-0F13-42E5-9A1D-07478243785D}" type="slidenum">
              <a:rPr lang="nl-BE" smtClean="0"/>
              <a:t>‹#›</a:t>
            </a:fld>
            <a:endParaRPr lang="nl-B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nl-B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DA8BB-0D18-469F-8022-DD923457DE3A}" type="datetimeFigureOut">
              <a:rPr lang="nl-BE" smtClean="0"/>
              <a:t>6/02/2019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74F97-0F13-42E5-9A1D-07478243785D}" type="slidenum">
              <a:rPr lang="nl-BE" smtClean="0"/>
              <a:t>‹#›</a:t>
            </a:fld>
            <a:endParaRPr lang="nl-B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B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DA8BB-0D18-469F-8022-DD923457DE3A}" type="datetimeFigureOut">
              <a:rPr lang="nl-BE" smtClean="0"/>
              <a:t>6/02/2019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74F97-0F13-42E5-9A1D-07478243785D}" type="slidenum">
              <a:rPr lang="nl-BE" smtClean="0"/>
              <a:t>‹#›</a:t>
            </a:fld>
            <a:endParaRPr lang="nl-B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nl-B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DA8BB-0D18-469F-8022-DD923457DE3A}" type="datetimeFigureOut">
              <a:rPr lang="nl-BE" smtClean="0"/>
              <a:t>6/02/2019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74F97-0F13-42E5-9A1D-07478243785D}" type="slidenum">
              <a:rPr lang="nl-BE" smtClean="0"/>
              <a:t>‹#›</a:t>
            </a:fld>
            <a:endParaRPr lang="nl-B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B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B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B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DA8BB-0D18-469F-8022-DD923457DE3A}" type="datetimeFigureOut">
              <a:rPr lang="nl-BE" smtClean="0"/>
              <a:t>6/02/2019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74F97-0F13-42E5-9A1D-07478243785D}" type="slidenum">
              <a:rPr lang="nl-BE" smtClean="0"/>
              <a:t>‹#›</a:t>
            </a:fld>
            <a:endParaRPr lang="nl-B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nl-B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B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B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DA8BB-0D18-469F-8022-DD923457DE3A}" type="datetimeFigureOut">
              <a:rPr lang="nl-BE" smtClean="0"/>
              <a:t>6/02/2019</a:t>
            </a:fld>
            <a:endParaRPr lang="nl-B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74F97-0F13-42E5-9A1D-07478243785D}" type="slidenum">
              <a:rPr lang="nl-BE" smtClean="0"/>
              <a:t>‹#›</a:t>
            </a:fld>
            <a:endParaRPr lang="nl-B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B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DA8BB-0D18-469F-8022-DD923457DE3A}" type="datetimeFigureOut">
              <a:rPr lang="nl-BE" smtClean="0"/>
              <a:t>6/02/2019</a:t>
            </a:fld>
            <a:endParaRPr lang="nl-B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74F97-0F13-42E5-9A1D-07478243785D}" type="slidenum">
              <a:rPr lang="nl-BE" smtClean="0"/>
              <a:t>‹#›</a:t>
            </a:fld>
            <a:endParaRPr lang="nl-B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DA8BB-0D18-469F-8022-DD923457DE3A}" type="datetimeFigureOut">
              <a:rPr lang="nl-BE" smtClean="0"/>
              <a:t>6/02/2019</a:t>
            </a:fld>
            <a:endParaRPr lang="nl-B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74F97-0F13-42E5-9A1D-07478243785D}" type="slidenum">
              <a:rPr lang="nl-BE" smtClean="0"/>
              <a:t>‹#›</a:t>
            </a:fld>
            <a:endParaRPr lang="nl-B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B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B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DA8BB-0D18-469F-8022-DD923457DE3A}" type="datetimeFigureOut">
              <a:rPr lang="nl-BE" smtClean="0"/>
              <a:t>6/02/2019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74F97-0F13-42E5-9A1D-07478243785D}" type="slidenum">
              <a:rPr lang="nl-BE" smtClean="0"/>
              <a:t>‹#›</a:t>
            </a:fld>
            <a:endParaRPr lang="nl-B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B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B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DA8BB-0D18-469F-8022-DD923457DE3A}" type="datetimeFigureOut">
              <a:rPr lang="nl-BE" smtClean="0"/>
              <a:t>6/02/2019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74F97-0F13-42E5-9A1D-07478243785D}" type="slidenum">
              <a:rPr lang="nl-BE" smtClean="0"/>
              <a:t>‹#›</a:t>
            </a:fld>
            <a:endParaRPr lang="nl-B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nl-B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430DBB-9FD5-43E7-88F1-55A569E9525E}" type="datetimeFigureOut">
              <a:rPr lang="nl-BE" smtClean="0"/>
              <a:t>6/02/2019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336665-E7E9-4861-9ADF-F11A47CBAD79}" type="slidenum">
              <a:rPr lang="nl-BE" smtClean="0"/>
              <a:t>‹#›</a:t>
            </a:fld>
            <a:endParaRPr lang="nl-B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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-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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-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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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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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0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8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7" Type="http://schemas.openxmlformats.org/officeDocument/2006/relationships/image" Target="../media/image1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g"/><Relationship Id="rId5" Type="http://schemas.openxmlformats.org/officeDocument/2006/relationships/image" Target="../media/image10.jpg"/><Relationship Id="rId4" Type="http://schemas.openxmlformats.org/officeDocument/2006/relationships/image" Target="../media/image5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10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8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10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8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10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8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10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g"/><Relationship Id="rId5" Type="http://schemas.openxmlformats.org/officeDocument/2006/relationships/image" Target="../media/image5.jpg"/><Relationship Id="rId4" Type="http://schemas.openxmlformats.org/officeDocument/2006/relationships/image" Target="../media/image8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10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g"/><Relationship Id="rId5" Type="http://schemas.openxmlformats.org/officeDocument/2006/relationships/image" Target="../media/image5.jpg"/><Relationship Id="rId4" Type="http://schemas.openxmlformats.org/officeDocument/2006/relationships/image" Target="../media/image8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10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g"/><Relationship Id="rId5" Type="http://schemas.openxmlformats.org/officeDocument/2006/relationships/image" Target="../media/image5.jpg"/><Relationship Id="rId4" Type="http://schemas.openxmlformats.org/officeDocument/2006/relationships/image" Target="../media/image8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10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g"/><Relationship Id="rId5" Type="http://schemas.openxmlformats.org/officeDocument/2006/relationships/image" Target="../media/image5.jpg"/><Relationship Id="rId4" Type="http://schemas.openxmlformats.org/officeDocument/2006/relationships/image" Target="../media/image8.jp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6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g"/><Relationship Id="rId5" Type="http://schemas.openxmlformats.org/officeDocument/2006/relationships/image" Target="../media/image8.jpg"/><Relationship Id="rId4" Type="http://schemas.openxmlformats.org/officeDocument/2006/relationships/image" Target="../media/image4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0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g"/><Relationship Id="rId5" Type="http://schemas.openxmlformats.org/officeDocument/2006/relationships/image" Target="../media/image38.jpg"/><Relationship Id="rId4" Type="http://schemas.openxmlformats.org/officeDocument/2006/relationships/image" Target="../media/image8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2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g"/><Relationship Id="rId5" Type="http://schemas.openxmlformats.org/officeDocument/2006/relationships/image" Target="../media/image38.jpg"/><Relationship Id="rId4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0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6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g"/><Relationship Id="rId5" Type="http://schemas.openxmlformats.org/officeDocument/2006/relationships/image" Target="../media/image8.jpg"/><Relationship Id="rId4" Type="http://schemas.openxmlformats.org/officeDocument/2006/relationships/image" Target="../media/image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0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8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extfeld 1"/>
          <p:cNvSpPr txBox="1"/>
          <p:nvPr/>
        </p:nvSpPr>
        <p:spPr>
          <a:xfrm>
            <a:off x="359855" y="3814458"/>
            <a:ext cx="8744464" cy="4286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620713" algn="l"/>
              </a:tabLst>
            </a:lvl1pPr>
          </a:lstStyle>
          <a:p>
            <a:pPr lvl="0" indent="0" algn="l" fontAlgn="base">
              <a:lnSpc>
                <a:spcPts val="4500"/>
              </a:lnSpc>
            </a:pPr>
            <a:r>
              <a:rPr sz="4500" b="1" i="0" u="none" strike="noStrike" dirty="0">
                <a:solidFill>
                  <a:srgbClr val="FFFFFF"/>
                </a:solidFill>
                <a:latin typeface="Arial Narrow"/>
              </a:rPr>
              <a:t>RACE SKATING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359855" y="4419013"/>
            <a:ext cx="87444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620713" algn="l"/>
              </a:tabLst>
            </a:lvl1pPr>
          </a:lstStyle>
          <a:p>
            <a:pPr lvl="0" indent="0" algn="l" fontAlgn="base"/>
            <a:r>
              <a:rPr lang="ru-RU" sz="2000" dirty="0" smtClean="0">
                <a:solidFill>
                  <a:srgbClr val="D1DA22"/>
                </a:solidFill>
                <a:latin typeface="Arial Narrow"/>
              </a:rPr>
              <a:t>КОЛЛЕКЦИЯ</a:t>
            </a:r>
            <a:r>
              <a:rPr sz="2000" b="0" i="0" u="none" strike="noStrike" dirty="0" smtClean="0">
                <a:solidFill>
                  <a:srgbClr val="D1DA22"/>
                </a:solidFill>
                <a:latin typeface="Arial Narrow"/>
              </a:rPr>
              <a:t> </a:t>
            </a:r>
            <a:r>
              <a:rPr sz="2000" b="0" i="0" u="none" strike="noStrike" dirty="0">
                <a:solidFill>
                  <a:srgbClr val="D1DA22"/>
                </a:solidFill>
                <a:latin typeface="Arial Narrow"/>
              </a:rPr>
              <a:t>19|20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rafik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9725" y="1089748"/>
            <a:ext cx="5808052" cy="800100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8654" y="3676650"/>
            <a:ext cx="476250" cy="476250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05029" y="3676650"/>
            <a:ext cx="476250" cy="476250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28654" y="4295775"/>
            <a:ext cx="476250" cy="476250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05029" y="4295775"/>
            <a:ext cx="476250" cy="476250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361950" y="4897620"/>
            <a:ext cx="827665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620713" algn="l"/>
              </a:tabLst>
            </a:lvl1pPr>
          </a:lstStyle>
          <a:p>
            <a:pPr lvl="0" indent="0" algn="l" fontAlgn="base"/>
            <a:r>
              <a:rPr sz="900" b="0" i="0" u="none" strike="noStrike" dirty="0">
                <a:solidFill>
                  <a:srgbClr val="FFFFFF"/>
                </a:solidFill>
                <a:latin typeface="Arial Narrow"/>
              </a:rPr>
              <a:t>Line Up 19|20 // Nordic // </a:t>
            </a:r>
            <a:r>
              <a:rPr lang="ru-RU" sz="900" b="0" i="0" u="none" strike="noStrike" dirty="0" smtClean="0">
                <a:solidFill>
                  <a:srgbClr val="FFFFFF"/>
                </a:solidFill>
                <a:latin typeface="Arial Narrow"/>
              </a:rPr>
              <a:t>Лыжные крепления</a:t>
            </a:r>
            <a:r>
              <a:rPr sz="900" b="0" i="0" u="none" strike="noStrike" dirty="0" smtClean="0">
                <a:solidFill>
                  <a:srgbClr val="FFFFFF"/>
                </a:solidFill>
                <a:latin typeface="Arial Narrow"/>
              </a:rPr>
              <a:t> </a:t>
            </a:r>
            <a:r>
              <a:rPr sz="900" b="0" i="0" u="none" strike="noStrike" dirty="0">
                <a:solidFill>
                  <a:srgbClr val="FFFFFF"/>
                </a:solidFill>
                <a:latin typeface="Arial Narrow"/>
              </a:rPr>
              <a:t>// Race </a:t>
            </a:r>
            <a:r>
              <a:rPr sz="900" b="0" i="0" u="none" strike="noStrike" dirty="0" err="1">
                <a:solidFill>
                  <a:srgbClr val="FFFFFF"/>
                </a:solidFill>
                <a:latin typeface="Arial Narrow"/>
              </a:rPr>
              <a:t>Combi</a:t>
            </a:r>
            <a:endParaRPr sz="900" b="0" i="0" u="none" strike="noStrike" dirty="0">
              <a:solidFill>
                <a:srgbClr val="FFFFFF"/>
              </a:solidFill>
              <a:latin typeface="Arial Narrow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361950" y="374249"/>
            <a:ext cx="8276654" cy="2857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620713" algn="l"/>
              </a:tabLst>
            </a:lvl1pPr>
          </a:lstStyle>
          <a:p>
            <a:pPr lvl="0" indent="0" algn="l" fontAlgn="base"/>
            <a:r>
              <a:rPr sz="2800" b="1" i="0" u="none" strike="noStrike">
                <a:solidFill>
                  <a:srgbClr val="000000"/>
                </a:solidFill>
                <a:latin typeface="Arial Narrow"/>
              </a:rPr>
              <a:t>RACE COMBI IFP BLACK/YELLOW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361950" y="2025981"/>
            <a:ext cx="3879232" cy="2447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620713" algn="l"/>
              </a:tabLst>
            </a:lvl1pPr>
          </a:lstStyle>
          <a:p>
            <a:pPr lvl="0" indent="0" algn="l" fontAlgn="base"/>
            <a:r>
              <a:rPr sz="1000" b="1" i="0" u="none" strike="noStrike">
                <a:solidFill>
                  <a:srgbClr val="000000"/>
                </a:solidFill>
                <a:latin typeface="Arial Narrow"/>
              </a:rPr>
              <a:t>RACE COMBI IFP BLACK/YELLOW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361950" y="3418618"/>
            <a:ext cx="3879232" cy="2447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620713" algn="l"/>
              </a:tabLst>
            </a:lvl1pPr>
          </a:lstStyle>
          <a:p>
            <a:pPr lvl="0" indent="0" algn="l" fontAlgn="base"/>
            <a:r>
              <a:rPr lang="ru-RU" sz="1000" b="1" i="0" u="none" strike="noStrike" dirty="0" smtClean="0">
                <a:solidFill>
                  <a:srgbClr val="000000"/>
                </a:solidFill>
                <a:latin typeface="Arial Narrow"/>
              </a:rPr>
              <a:t>ТЕХНОЛОГИИ</a:t>
            </a:r>
            <a:endParaRPr sz="1000" b="1" i="0" u="none" strike="noStrike" dirty="0">
              <a:solidFill>
                <a:srgbClr val="000000"/>
              </a:solidFill>
              <a:latin typeface="Arial Narrow"/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3238691" y="2025981"/>
            <a:ext cx="3879232" cy="2447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620713" algn="l"/>
              </a:tabLst>
            </a:lvl1pPr>
          </a:lstStyle>
          <a:p>
            <a:pPr lvl="0" indent="0" algn="l" fontAlgn="base"/>
            <a:r>
              <a:rPr lang="ru-RU" sz="1000" b="1" i="0" u="none" strike="noStrike" dirty="0" smtClean="0">
                <a:solidFill>
                  <a:srgbClr val="000000"/>
                </a:solidFill>
                <a:latin typeface="Arial Narrow"/>
              </a:rPr>
              <a:t>ПРЕИМУЩЕСТВА ДЛЯ ПОТРЕБИТЕЛЕЙ</a:t>
            </a:r>
            <a:endParaRPr sz="1000" b="1" i="0" u="none" strike="noStrike" dirty="0">
              <a:solidFill>
                <a:srgbClr val="000000"/>
              </a:solidFill>
              <a:latin typeface="Arial Narrow"/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3238691" y="3418618"/>
            <a:ext cx="3879232" cy="2447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620713" algn="l"/>
              </a:tabLst>
            </a:lvl1pPr>
          </a:lstStyle>
          <a:p>
            <a:pPr lvl="0" indent="0" algn="l" fontAlgn="base"/>
            <a:r>
              <a:rPr lang="ru-RU" sz="1000" b="1" i="0" u="none" strike="noStrike" dirty="0" smtClean="0">
                <a:solidFill>
                  <a:srgbClr val="000000"/>
                </a:solidFill>
                <a:latin typeface="Arial Narrow"/>
              </a:rPr>
              <a:t>ОСНОВНЫЕ ТЕХНОЛОГИИ</a:t>
            </a:r>
            <a:endParaRPr sz="1000" b="1" i="0" u="none" strike="noStrike" dirty="0">
              <a:solidFill>
                <a:srgbClr val="000000"/>
              </a:solidFill>
              <a:latin typeface="Arial Narrow"/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6117527" y="2025981"/>
            <a:ext cx="3879232" cy="2447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620713" algn="l"/>
              </a:tabLst>
            </a:lvl1pPr>
          </a:lstStyle>
          <a:p>
            <a:pPr lvl="0" indent="0" algn="l" fontAlgn="base"/>
            <a:r>
              <a:rPr lang="ru-RU" sz="1000" b="1" i="0" u="none" strike="noStrike" dirty="0" smtClean="0">
                <a:solidFill>
                  <a:srgbClr val="000000"/>
                </a:solidFill>
                <a:latin typeface="Arial Narrow"/>
              </a:rPr>
              <a:t>ИНФОРМАЦИЯ</a:t>
            </a:r>
            <a:endParaRPr sz="1000" b="1" i="0" u="none" strike="noStrike" dirty="0">
              <a:solidFill>
                <a:srgbClr val="000000"/>
              </a:solidFill>
              <a:latin typeface="Arial Narrow"/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361950" y="2234696"/>
            <a:ext cx="2698909" cy="7335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620713" algn="l"/>
              </a:tabLst>
            </a:lvl1pPr>
          </a:lstStyle>
          <a:p>
            <a:pPr lvl="0" fontAlgn="base">
              <a:lnSpc>
                <a:spcPts val="1000"/>
              </a:lnSpc>
            </a:pPr>
            <a:r>
              <a:rPr lang="ru-RU" sz="900" dirty="0">
                <a:solidFill>
                  <a:srgbClr val="000000"/>
                </a:solidFill>
                <a:latin typeface="Arial Narrow"/>
              </a:rPr>
              <a:t>Спортивные комбинированные крепления для лыж с платформой IFP. Флексор средней жесткости позволяет кататься классическим и коньковым ходами. Крепления </a:t>
            </a:r>
            <a:r>
              <a:rPr lang="ru-RU" sz="900" dirty="0" err="1">
                <a:solidFill>
                  <a:srgbClr val="000000"/>
                </a:solidFill>
                <a:latin typeface="Arial Narrow"/>
              </a:rPr>
              <a:t>Turnamic</a:t>
            </a:r>
            <a:r>
              <a:rPr lang="ru-RU" sz="900" dirty="0">
                <a:solidFill>
                  <a:srgbClr val="000000"/>
                </a:solidFill>
                <a:latin typeface="Arial Narrow"/>
              </a:rPr>
              <a:t> устанавливаются и регулируются без дополнительных инструментов.</a:t>
            </a:r>
          </a:p>
        </p:txBody>
      </p:sp>
      <p:sp>
        <p:nvSpPr>
          <p:cNvPr id="15" name="Textfeld 14"/>
          <p:cNvSpPr txBox="1"/>
          <p:nvPr/>
        </p:nvSpPr>
        <p:spPr>
          <a:xfrm>
            <a:off x="3238691" y="2234696"/>
            <a:ext cx="269890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620713" algn="l"/>
              </a:tabLst>
            </a:lvl1pPr>
          </a:lstStyle>
          <a:p>
            <a:pPr marL="171450" indent="-171450">
              <a:lnSpc>
                <a:spcPts val="1000"/>
              </a:lnSpc>
              <a:buFont typeface="Wingdings" charset="2"/>
              <a:buChar char="§"/>
            </a:pPr>
            <a:r>
              <a:rPr lang="ru-RU" sz="900" b="0" i="0" u="none" strike="noStrike" dirty="0" smtClean="0">
                <a:solidFill>
                  <a:srgbClr val="000000"/>
                </a:solidFill>
                <a:latin typeface="Arial Narrow"/>
              </a:rPr>
              <a:t>Установка и регулировка без инструментов</a:t>
            </a:r>
            <a:r>
              <a:rPr sz="900" b="0" i="0" u="none" strike="noStrike" dirty="0">
                <a:solidFill>
                  <a:srgbClr val="000000"/>
                </a:solidFill>
                <a:latin typeface="Arial Narrow"/>
              </a:rPr>
              <a:t>
</a:t>
            </a:r>
            <a:r>
              <a:rPr lang="ru-RU" sz="900" b="0" i="0" u="none" strike="noStrike" dirty="0" smtClean="0">
                <a:solidFill>
                  <a:srgbClr val="000000"/>
                </a:solidFill>
                <a:latin typeface="Arial Narrow"/>
              </a:rPr>
              <a:t>Прямая передача энергии</a:t>
            </a:r>
            <a:r>
              <a:rPr sz="900" b="0" i="0" u="none" strike="noStrike" dirty="0">
                <a:solidFill>
                  <a:srgbClr val="000000"/>
                </a:solidFill>
                <a:latin typeface="Arial Narrow"/>
              </a:rPr>
              <a:t>
</a:t>
            </a:r>
            <a:r>
              <a:rPr lang="ru-RU" sz="900" b="0" i="0" u="none" strike="noStrike" dirty="0" smtClean="0">
                <a:solidFill>
                  <a:srgbClr val="000000"/>
                </a:solidFill>
                <a:latin typeface="Arial Narrow"/>
              </a:rPr>
              <a:t>Автоматическое </a:t>
            </a:r>
            <a:r>
              <a:rPr lang="ru-RU" sz="900" b="0" i="0" u="none" strike="noStrike" dirty="0" err="1" smtClean="0">
                <a:solidFill>
                  <a:srgbClr val="000000"/>
                </a:solidFill>
                <a:latin typeface="Arial Narrow"/>
              </a:rPr>
              <a:t>встёгивание</a:t>
            </a:r>
            <a:r>
              <a:rPr lang="ru-RU" sz="900" b="0" i="0" u="none" strike="noStrike" dirty="0" smtClean="0">
                <a:solidFill>
                  <a:srgbClr val="000000"/>
                </a:solidFill>
                <a:latin typeface="Arial Narrow"/>
              </a:rPr>
              <a:t>, ручное выстегивание</a:t>
            </a:r>
            <a:endParaRPr sz="900" b="0" i="0" u="none" strike="noStrike" dirty="0">
              <a:solidFill>
                <a:srgbClr val="000000"/>
              </a:solidFill>
              <a:latin typeface="Arial Narrow"/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6117527" y="2234696"/>
            <a:ext cx="2698909" cy="7335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900000" algn="l"/>
              </a:tabLst>
            </a:lvl1pPr>
          </a:lstStyle>
          <a:p>
            <a:pPr lvl="0" indent="0" algn="l" fontAlgn="base">
              <a:lnSpc>
                <a:spcPts val="1000"/>
              </a:lnSpc>
            </a:pPr>
            <a:r>
              <a:rPr lang="ru-RU" sz="900" b="0" i="0" u="none" strike="noStrike" dirty="0" smtClean="0">
                <a:solidFill>
                  <a:srgbClr val="000000"/>
                </a:solidFill>
                <a:latin typeface="Arial Narrow"/>
              </a:rPr>
              <a:t>Артикул:</a:t>
            </a:r>
            <a:r>
              <a:rPr sz="900" b="0" i="0" u="none" strike="noStrike" dirty="0">
                <a:solidFill>
                  <a:srgbClr val="000000"/>
                </a:solidFill>
                <a:latin typeface="Arial Narrow"/>
              </a:rPr>
              <a:t>	S57519
</a:t>
            </a:r>
            <a:r>
              <a:rPr lang="ru-RU" sz="900" b="0" i="0" u="none" strike="noStrike" dirty="0" smtClean="0">
                <a:solidFill>
                  <a:srgbClr val="000000"/>
                </a:solidFill>
                <a:latin typeface="Arial Narrow"/>
              </a:rPr>
              <a:t>Флексор:</a:t>
            </a:r>
            <a:r>
              <a:rPr sz="900" b="0" i="0" u="none" strike="noStrike" dirty="0">
                <a:solidFill>
                  <a:srgbClr val="000000"/>
                </a:solidFill>
                <a:latin typeface="Arial Narrow"/>
              </a:rPr>
              <a:t>	</a:t>
            </a:r>
            <a:r>
              <a:rPr sz="900" b="0" i="0" u="none" strike="noStrike" dirty="0" err="1">
                <a:solidFill>
                  <a:srgbClr val="000000"/>
                </a:solidFill>
                <a:latin typeface="Arial Narrow"/>
              </a:rPr>
              <a:t>Combi</a:t>
            </a:r>
            <a:r>
              <a:rPr sz="900" b="0" i="0" u="none" strike="noStrike" dirty="0">
                <a:solidFill>
                  <a:srgbClr val="000000"/>
                </a:solidFill>
                <a:latin typeface="Arial Narrow"/>
              </a:rPr>
              <a:t>
</a:t>
            </a:r>
            <a:r>
              <a:rPr lang="ru-RU" sz="900" b="0" i="0" u="none" strike="noStrike" dirty="0" smtClean="0">
                <a:solidFill>
                  <a:srgbClr val="000000"/>
                </a:solidFill>
                <a:latin typeface="Arial Narrow"/>
              </a:rPr>
              <a:t>Фиксация:</a:t>
            </a:r>
            <a:r>
              <a:rPr sz="900" b="0" i="0" u="none" strike="noStrike" dirty="0">
                <a:solidFill>
                  <a:srgbClr val="000000"/>
                </a:solidFill>
                <a:latin typeface="Arial Narrow"/>
              </a:rPr>
              <a:t>	step-in
</a:t>
            </a:r>
            <a:r>
              <a:rPr lang="ru-RU" sz="900" b="0" i="0" u="none" strike="noStrike" dirty="0" smtClean="0">
                <a:solidFill>
                  <a:srgbClr val="000000"/>
                </a:solidFill>
                <a:latin typeface="Arial Narrow"/>
              </a:rPr>
              <a:t>Вес:</a:t>
            </a:r>
            <a:r>
              <a:rPr sz="900" b="0" i="0" u="none" strike="noStrike">
                <a:solidFill>
                  <a:srgbClr val="000000"/>
                </a:solidFill>
                <a:latin typeface="Arial Narrow"/>
              </a:rPr>
              <a:t>	</a:t>
            </a:r>
            <a:r>
              <a:rPr sz="900" b="0" i="0" u="none" strike="noStrike" smtClean="0">
                <a:solidFill>
                  <a:srgbClr val="000000"/>
                </a:solidFill>
                <a:latin typeface="Arial Narrow"/>
              </a:rPr>
              <a:t>228 g</a:t>
            </a:r>
            <a:r>
              <a:rPr sz="900" b="0" i="0" u="none" strike="noStrike" dirty="0">
                <a:solidFill>
                  <a:srgbClr val="000000"/>
                </a:solidFill>
                <a:latin typeface="Arial Narrow"/>
              </a:rPr>
              <a:t>
</a:t>
            </a:r>
          </a:p>
        </p:txBody>
      </p:sp>
      <p:sp>
        <p:nvSpPr>
          <p:cNvPr id="17" name="Textfeld 16"/>
          <p:cNvSpPr txBox="1"/>
          <p:nvPr/>
        </p:nvSpPr>
        <p:spPr>
          <a:xfrm>
            <a:off x="361950" y="3627333"/>
            <a:ext cx="2698909" cy="8572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620713" algn="l"/>
              </a:tabLst>
            </a:lvl1pPr>
          </a:lstStyle>
          <a:p>
            <a:pPr marL="171450" indent="-171450">
              <a:lnSpc>
                <a:spcPts val="1000"/>
              </a:lnSpc>
              <a:buFont typeface="Wingdings" charset="2"/>
              <a:buChar char="§"/>
            </a:pPr>
            <a:r>
              <a:rPr sz="900" b="0" i="0" u="none" strike="noStrike" dirty="0">
                <a:solidFill>
                  <a:srgbClr val="000000"/>
                </a:solidFill>
                <a:latin typeface="Arial Narrow"/>
              </a:rPr>
              <a:t>Turn Lock
Double Lock Slider
Heel Pre-adjust
Step-In function
Torsion-proofed body
</a:t>
            </a:r>
            <a:r>
              <a:rPr sz="900" b="0" i="0" u="none" strike="noStrike" dirty="0" err="1">
                <a:solidFill>
                  <a:srgbClr val="000000"/>
                </a:solidFill>
                <a:latin typeface="Arial Narrow"/>
              </a:rPr>
              <a:t>Combi</a:t>
            </a:r>
            <a:r>
              <a:rPr sz="900" b="0" i="0" u="none" strike="noStrike" dirty="0">
                <a:solidFill>
                  <a:srgbClr val="000000"/>
                </a:solidFill>
                <a:latin typeface="Arial Narrow"/>
              </a:rPr>
              <a:t> Flexor
Tool Free</a:t>
            </a:r>
          </a:p>
        </p:txBody>
      </p:sp>
      <p:sp>
        <p:nvSpPr>
          <p:cNvPr id="18" name="Textfeld 17"/>
          <p:cNvSpPr txBox="1"/>
          <p:nvPr/>
        </p:nvSpPr>
        <p:spPr>
          <a:xfrm>
            <a:off x="3238691" y="3627333"/>
            <a:ext cx="2698909" cy="8572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900000" algn="l"/>
              </a:tabLst>
            </a:lvl1pPr>
          </a:lstStyle>
          <a:p>
            <a:pPr lvl="0" indent="0" algn="l" fontAlgn="base">
              <a:lnSpc>
                <a:spcPts val="1000"/>
              </a:lnSpc>
            </a:pPr>
            <a:endParaRPr/>
          </a:p>
        </p:txBody>
      </p:sp>
      <p:sp>
        <p:nvSpPr>
          <p:cNvPr id="19" name="Textfeld 18"/>
          <p:cNvSpPr txBox="1"/>
          <p:nvPr/>
        </p:nvSpPr>
        <p:spPr>
          <a:xfrm>
            <a:off x="3947779" y="3619500"/>
            <a:ext cx="857250" cy="142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620713" algn="l"/>
              </a:tabLst>
            </a:lvl1pPr>
          </a:lstStyle>
          <a:p>
            <a:pPr lvl="0" indent="0" algn="l" fontAlgn="base"/>
            <a:r>
              <a:rPr sz="800" b="0" i="0" u="none" strike="noStrike">
                <a:solidFill>
                  <a:srgbClr val="000000"/>
                </a:solidFill>
                <a:latin typeface="Arial Narrow"/>
              </a:rPr>
              <a:t>Turn Lock</a:t>
            </a:r>
          </a:p>
        </p:txBody>
      </p:sp>
      <p:sp>
        <p:nvSpPr>
          <p:cNvPr id="20" name="Textfeld 19"/>
          <p:cNvSpPr txBox="1"/>
          <p:nvPr/>
        </p:nvSpPr>
        <p:spPr>
          <a:xfrm>
            <a:off x="5424154" y="3619500"/>
            <a:ext cx="857250" cy="142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620713" algn="l"/>
              </a:tabLst>
            </a:lvl1pPr>
          </a:lstStyle>
          <a:p>
            <a:pPr lvl="0" indent="0" algn="l" fontAlgn="base"/>
            <a:r>
              <a:rPr sz="800" b="0" i="0" u="none" strike="noStrike">
                <a:solidFill>
                  <a:srgbClr val="000000"/>
                </a:solidFill>
                <a:latin typeface="Arial Narrow"/>
              </a:rPr>
              <a:t>Tool Free</a:t>
            </a:r>
          </a:p>
        </p:txBody>
      </p:sp>
      <p:sp>
        <p:nvSpPr>
          <p:cNvPr id="21" name="Textfeld 20"/>
          <p:cNvSpPr txBox="1"/>
          <p:nvPr/>
        </p:nvSpPr>
        <p:spPr>
          <a:xfrm>
            <a:off x="3947779" y="4238625"/>
            <a:ext cx="857250" cy="142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620713" algn="l"/>
              </a:tabLst>
            </a:lvl1pPr>
          </a:lstStyle>
          <a:p>
            <a:pPr lvl="0" indent="0" algn="l" fontAlgn="base"/>
            <a:r>
              <a:rPr sz="800" b="0" i="0" u="none" strike="noStrike">
                <a:solidFill>
                  <a:srgbClr val="000000"/>
                </a:solidFill>
                <a:latin typeface="Arial Narrow"/>
              </a:rPr>
              <a:t>Double Lock Slider</a:t>
            </a:r>
          </a:p>
        </p:txBody>
      </p:sp>
      <p:sp>
        <p:nvSpPr>
          <p:cNvPr id="22" name="Textfeld 21"/>
          <p:cNvSpPr txBox="1"/>
          <p:nvPr/>
        </p:nvSpPr>
        <p:spPr>
          <a:xfrm>
            <a:off x="5424154" y="4238625"/>
            <a:ext cx="857250" cy="142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620713" algn="l"/>
              </a:tabLst>
            </a:lvl1pPr>
          </a:lstStyle>
          <a:p>
            <a:pPr lvl="0" indent="0" algn="l" fontAlgn="base"/>
            <a:r>
              <a:rPr sz="800" b="0" i="0" u="none" strike="noStrike">
                <a:solidFill>
                  <a:srgbClr val="000000"/>
                </a:solidFill>
                <a:latin typeface="Arial Narrow"/>
              </a:rPr>
              <a:t>Flowflex®</a:t>
            </a: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7763924" y="1229317"/>
            <a:ext cx="1052512" cy="378619"/>
          </a:xfrm>
          <a:prstGeom prst="roundRect">
            <a:avLst/>
          </a:prstGeom>
          <a:noFill/>
          <a:ln w="31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dirty="0" smtClean="0"/>
              <a:t>395</a:t>
            </a:r>
            <a:r>
              <a:rPr lang="ru-RU" dirty="0" smtClean="0"/>
              <a:t>0</a:t>
            </a:r>
            <a:r>
              <a:rPr lang="en-US" dirty="0" smtClean="0"/>
              <a:t> P </a:t>
            </a:r>
            <a:endParaRPr lang="ru-RU" dirty="0">
              <a:solidFill>
                <a:srgbClr val="2E2056"/>
              </a:solidFill>
              <a:latin typeface="Helvetica" charset="-52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extfeld 1"/>
          <p:cNvSpPr txBox="1"/>
          <p:nvPr/>
        </p:nvSpPr>
        <p:spPr>
          <a:xfrm>
            <a:off x="359855" y="3814458"/>
            <a:ext cx="8744464" cy="4286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620713" algn="l"/>
              </a:tabLst>
            </a:lvl1pPr>
          </a:lstStyle>
          <a:p>
            <a:pPr lvl="0" indent="0" algn="l" fontAlgn="base">
              <a:lnSpc>
                <a:spcPts val="4500"/>
              </a:lnSpc>
            </a:pPr>
            <a:r>
              <a:rPr sz="4500" b="1" i="0" u="none" strike="noStrike">
                <a:solidFill>
                  <a:srgbClr val="FFFFFF"/>
                </a:solidFill>
                <a:latin typeface="Arial Narrow"/>
              </a:rPr>
              <a:t>FITNESS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359855" y="4419013"/>
            <a:ext cx="8744464" cy="9525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620713" algn="l"/>
              </a:tabLst>
            </a:lvl1pPr>
          </a:lstStyle>
          <a:p>
            <a:pPr lvl="0" indent="0" algn="l" fontAlgn="base"/>
            <a:r>
              <a:rPr sz="2000" b="0" i="0" u="none" strike="noStrike">
                <a:solidFill>
                  <a:srgbClr val="D1DA22"/>
                </a:solidFill>
                <a:latin typeface="Arial Narrow"/>
              </a:rPr>
              <a:t>SEASON 19|20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rafik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8654" y="3676650"/>
            <a:ext cx="476250" cy="476250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5029" y="3676650"/>
            <a:ext cx="476250" cy="476250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05029" y="4295775"/>
            <a:ext cx="476250" cy="476250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361950" y="4897620"/>
            <a:ext cx="827665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620713" algn="l"/>
              </a:tabLst>
            </a:lvl1pPr>
          </a:lstStyle>
          <a:p>
            <a:pPr lvl="0" indent="0" algn="l" fontAlgn="base"/>
            <a:r>
              <a:rPr sz="900" b="0" i="0" u="none" strike="noStrike" dirty="0">
                <a:solidFill>
                  <a:srgbClr val="FFFFFF"/>
                </a:solidFill>
                <a:latin typeface="Arial Narrow"/>
              </a:rPr>
              <a:t>Line Up 19|20 // Nordic // </a:t>
            </a:r>
            <a:r>
              <a:rPr lang="ru-RU" sz="900" b="0" i="0" u="none" strike="noStrike" dirty="0" smtClean="0">
                <a:solidFill>
                  <a:srgbClr val="FFFFFF"/>
                </a:solidFill>
                <a:latin typeface="Arial Narrow"/>
              </a:rPr>
              <a:t>Лыжные крепления</a:t>
            </a:r>
            <a:r>
              <a:rPr sz="900" b="0" i="0" u="none" strike="noStrike" dirty="0" smtClean="0">
                <a:solidFill>
                  <a:srgbClr val="FFFFFF"/>
                </a:solidFill>
                <a:latin typeface="Arial Narrow"/>
              </a:rPr>
              <a:t> </a:t>
            </a:r>
            <a:r>
              <a:rPr sz="900" b="0" i="0" u="none" strike="noStrike" dirty="0">
                <a:solidFill>
                  <a:srgbClr val="FFFFFF"/>
                </a:solidFill>
                <a:latin typeface="Arial Narrow"/>
              </a:rPr>
              <a:t>// Fitness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361950" y="374249"/>
            <a:ext cx="82766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620713" algn="l"/>
              </a:tabLst>
            </a:lvl1pPr>
          </a:lstStyle>
          <a:p>
            <a:pPr lvl="0" fontAlgn="base"/>
            <a:r>
              <a:rPr lang="en-US" sz="2800" b="1" dirty="0">
                <a:solidFill>
                  <a:srgbClr val="000000"/>
                </a:solidFill>
                <a:latin typeface="Arial Narrow"/>
              </a:rPr>
              <a:t>COMPACT STEP-IN </a:t>
            </a:r>
            <a:r>
              <a:rPr lang="en-US" sz="2800" b="1" dirty="0" smtClean="0">
                <a:solidFill>
                  <a:srgbClr val="000000"/>
                </a:solidFill>
                <a:latin typeface="Arial Narrow"/>
              </a:rPr>
              <a:t>IFP BLACK </a:t>
            </a:r>
            <a:r>
              <a:rPr lang="en-US" sz="2800" b="1" dirty="0">
                <a:solidFill>
                  <a:srgbClr val="000000"/>
                </a:solidFill>
                <a:latin typeface="Arial Narrow"/>
              </a:rPr>
              <a:t>GREY</a:t>
            </a:r>
            <a:endParaRPr sz="2800" b="1" i="0" u="none" strike="noStrike" dirty="0">
              <a:solidFill>
                <a:srgbClr val="000000"/>
              </a:solidFill>
              <a:latin typeface="Arial Narrow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361950" y="2025981"/>
            <a:ext cx="3879232" cy="2447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620713" algn="l"/>
              </a:tabLst>
            </a:lvl1pPr>
          </a:lstStyle>
          <a:p>
            <a:pPr lvl="0" fontAlgn="base"/>
            <a:r>
              <a:rPr lang="en-US" sz="1000" b="1" dirty="0">
                <a:solidFill>
                  <a:srgbClr val="000000"/>
                </a:solidFill>
                <a:latin typeface="Arial Narrow"/>
              </a:rPr>
              <a:t>COMPACT STEP-IN IFP BLACK GREY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361950" y="3418618"/>
            <a:ext cx="3879232" cy="2447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620713" algn="l"/>
              </a:tabLst>
            </a:lvl1pPr>
          </a:lstStyle>
          <a:p>
            <a:pPr lvl="0" indent="0" algn="l" fontAlgn="base"/>
            <a:r>
              <a:rPr lang="ru-RU" sz="1000" b="1" i="0" u="none" strike="noStrike" dirty="0" smtClean="0">
                <a:solidFill>
                  <a:srgbClr val="000000"/>
                </a:solidFill>
                <a:latin typeface="Arial Narrow"/>
              </a:rPr>
              <a:t>ТЕХНОЛОГИИ</a:t>
            </a:r>
            <a:endParaRPr sz="1000" b="1" i="0" u="none" strike="noStrike" dirty="0">
              <a:solidFill>
                <a:srgbClr val="000000"/>
              </a:solidFill>
              <a:latin typeface="Arial Narrow"/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3238691" y="2025981"/>
            <a:ext cx="3879232" cy="2447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620713" algn="l"/>
              </a:tabLst>
            </a:lvl1pPr>
          </a:lstStyle>
          <a:p>
            <a:pPr lvl="0" indent="0" algn="l" fontAlgn="base"/>
            <a:r>
              <a:rPr lang="ru-RU" sz="1000" b="1" i="0" u="none" strike="noStrike" dirty="0" smtClean="0">
                <a:solidFill>
                  <a:srgbClr val="000000"/>
                </a:solidFill>
                <a:latin typeface="Arial Narrow"/>
              </a:rPr>
              <a:t>ПРЕИМУЩЕСТВА ДЛЯ ПОТРЕБИТЕЛЕЙ</a:t>
            </a:r>
            <a:endParaRPr sz="1000" b="1" i="0" u="none" strike="noStrike" dirty="0">
              <a:solidFill>
                <a:srgbClr val="000000"/>
              </a:solidFill>
              <a:latin typeface="Arial Narrow"/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3238691" y="3418618"/>
            <a:ext cx="3879232" cy="2447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620713" algn="l"/>
              </a:tabLst>
            </a:lvl1pPr>
          </a:lstStyle>
          <a:p>
            <a:pPr lvl="0" indent="0" algn="l" fontAlgn="base"/>
            <a:r>
              <a:rPr lang="ru-RU" sz="1000" b="1" i="0" u="none" strike="noStrike" dirty="0" smtClean="0">
                <a:solidFill>
                  <a:srgbClr val="000000"/>
                </a:solidFill>
                <a:latin typeface="Arial Narrow"/>
              </a:rPr>
              <a:t>ОСНОВНЫЕ ТЕХНОЛОГИИ</a:t>
            </a:r>
            <a:endParaRPr sz="1000" b="1" i="0" u="none" strike="noStrike" dirty="0">
              <a:solidFill>
                <a:srgbClr val="000000"/>
              </a:solidFill>
              <a:latin typeface="Arial Narrow"/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6117527" y="2025981"/>
            <a:ext cx="3879232" cy="2447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620713" algn="l"/>
              </a:tabLst>
            </a:lvl1pPr>
          </a:lstStyle>
          <a:p>
            <a:pPr lvl="0" indent="0" algn="l" fontAlgn="base"/>
            <a:r>
              <a:rPr lang="ru-RU" sz="1000" b="1" i="0" u="none" strike="noStrike" dirty="0" smtClean="0">
                <a:solidFill>
                  <a:srgbClr val="000000"/>
                </a:solidFill>
                <a:latin typeface="Arial Narrow"/>
              </a:rPr>
              <a:t>ИНФОРМАЦИЯ</a:t>
            </a:r>
            <a:endParaRPr sz="1000" b="1" i="0" u="none" strike="noStrike" dirty="0">
              <a:solidFill>
                <a:srgbClr val="000000"/>
              </a:solidFill>
              <a:latin typeface="Arial Narrow"/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361950" y="2234696"/>
            <a:ext cx="2698909" cy="7335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620713" algn="l"/>
              </a:tabLst>
            </a:lvl1pPr>
          </a:lstStyle>
          <a:p>
            <a:pPr lvl="0" fontAlgn="base">
              <a:lnSpc>
                <a:spcPts val="1000"/>
              </a:lnSpc>
            </a:pPr>
            <a:r>
              <a:rPr lang="ru-RU" sz="900" dirty="0" smtClean="0">
                <a:solidFill>
                  <a:srgbClr val="000000"/>
                </a:solidFill>
                <a:latin typeface="Arial Narrow"/>
              </a:rPr>
              <a:t>Гоночное крепление начального уровня </a:t>
            </a:r>
            <a:r>
              <a:rPr lang="ru-RU" sz="900" dirty="0">
                <a:solidFill>
                  <a:srgbClr val="000000"/>
                </a:solidFill>
                <a:latin typeface="Arial Narrow"/>
              </a:rPr>
              <a:t>для лыж с платформой IFP. Флексор средней жесткости позволяет кататься классическим и коньковым ходами. Крепления </a:t>
            </a:r>
            <a:r>
              <a:rPr lang="ru-RU" sz="900" dirty="0" err="1">
                <a:solidFill>
                  <a:srgbClr val="000000"/>
                </a:solidFill>
                <a:latin typeface="Arial Narrow"/>
              </a:rPr>
              <a:t>Turnamic</a:t>
            </a:r>
            <a:r>
              <a:rPr lang="ru-RU" sz="900" dirty="0">
                <a:solidFill>
                  <a:srgbClr val="000000"/>
                </a:solidFill>
                <a:latin typeface="Arial Narrow"/>
              </a:rPr>
              <a:t> устанавливаются и регулируются без дополнительных инструментов.</a:t>
            </a:r>
          </a:p>
        </p:txBody>
      </p:sp>
      <p:sp>
        <p:nvSpPr>
          <p:cNvPr id="15" name="Textfeld 14"/>
          <p:cNvSpPr txBox="1"/>
          <p:nvPr/>
        </p:nvSpPr>
        <p:spPr>
          <a:xfrm>
            <a:off x="3238691" y="2234696"/>
            <a:ext cx="2698909" cy="7335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620713" algn="l"/>
              </a:tabLst>
            </a:lvl1pPr>
          </a:lstStyle>
          <a:p>
            <a:pPr marL="171450" indent="-171450">
              <a:lnSpc>
                <a:spcPts val="1000"/>
              </a:lnSpc>
              <a:buFont typeface="Wingdings" charset="2"/>
              <a:buChar char="§"/>
            </a:pPr>
            <a:r>
              <a:rPr lang="ru-RU" sz="900" b="0" i="0" u="none" strike="noStrike" dirty="0" smtClean="0">
                <a:solidFill>
                  <a:srgbClr val="000000"/>
                </a:solidFill>
                <a:latin typeface="Arial Narrow"/>
              </a:rPr>
              <a:t>Легко использовать</a:t>
            </a:r>
            <a:r>
              <a:rPr sz="900" b="0" i="0" u="none" strike="noStrike" dirty="0">
                <a:solidFill>
                  <a:srgbClr val="000000"/>
                </a:solidFill>
                <a:latin typeface="Arial Narrow"/>
              </a:rPr>
              <a:t>
</a:t>
            </a:r>
            <a:r>
              <a:rPr lang="ru-RU" sz="900" b="0" i="0" u="none" strike="noStrike" dirty="0" smtClean="0">
                <a:solidFill>
                  <a:srgbClr val="000000"/>
                </a:solidFill>
                <a:latin typeface="Arial Narrow"/>
              </a:rPr>
              <a:t>Установка и регулировка без инструментов</a:t>
            </a:r>
            <a:r>
              <a:rPr sz="900" b="0" i="0" u="none" strike="noStrike" dirty="0">
                <a:solidFill>
                  <a:srgbClr val="000000"/>
                </a:solidFill>
                <a:latin typeface="Arial Narrow"/>
              </a:rPr>
              <a:t>
</a:t>
            </a:r>
            <a:r>
              <a:rPr lang="ru-RU" sz="900" b="0" i="0" u="none" strike="noStrike" dirty="0" smtClean="0">
                <a:solidFill>
                  <a:srgbClr val="000000"/>
                </a:solidFill>
                <a:latin typeface="Arial Narrow"/>
              </a:rPr>
              <a:t>Устойчивость и контроль</a:t>
            </a:r>
            <a:r>
              <a:rPr sz="900" b="0" i="0" u="none" strike="noStrike" dirty="0">
                <a:solidFill>
                  <a:srgbClr val="000000"/>
                </a:solidFill>
                <a:latin typeface="Arial Narrow"/>
              </a:rPr>
              <a:t>
</a:t>
            </a:r>
            <a:r>
              <a:rPr lang="ru-RU" sz="900" b="0" i="0" u="none" strike="noStrike" dirty="0" smtClean="0">
                <a:solidFill>
                  <a:srgbClr val="000000"/>
                </a:solidFill>
                <a:latin typeface="Arial Narrow"/>
              </a:rPr>
              <a:t>Легко пристегивать ботинок</a:t>
            </a:r>
            <a:r>
              <a:rPr sz="900" b="0" i="0" u="none" strike="noStrike" dirty="0">
                <a:solidFill>
                  <a:srgbClr val="000000"/>
                </a:solidFill>
                <a:latin typeface="Arial Narrow"/>
              </a:rPr>
              <a:t>
</a:t>
            </a:r>
            <a:r>
              <a:rPr lang="ru-RU" sz="900" b="0" i="0" u="none" strike="noStrike" dirty="0" smtClean="0">
                <a:solidFill>
                  <a:srgbClr val="000000"/>
                </a:solidFill>
                <a:latin typeface="Arial Narrow"/>
              </a:rPr>
              <a:t>Легкие</a:t>
            </a:r>
            <a:endParaRPr sz="900" b="0" i="0" u="none" strike="noStrike" dirty="0">
              <a:solidFill>
                <a:srgbClr val="000000"/>
              </a:solidFill>
              <a:latin typeface="Arial Narrow"/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6117527" y="2234696"/>
            <a:ext cx="2698909" cy="7335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900000" algn="l"/>
              </a:tabLst>
            </a:lvl1pPr>
          </a:lstStyle>
          <a:p>
            <a:pPr lvl="0" indent="0" algn="l" fontAlgn="base">
              <a:lnSpc>
                <a:spcPts val="1000"/>
              </a:lnSpc>
            </a:pPr>
            <a:r>
              <a:rPr lang="ru-RU" sz="900" b="0" i="0" u="none" strike="noStrike" dirty="0" smtClean="0">
                <a:solidFill>
                  <a:srgbClr val="000000"/>
                </a:solidFill>
                <a:latin typeface="Arial Narrow"/>
              </a:rPr>
              <a:t>Артикул:</a:t>
            </a:r>
            <a:r>
              <a:rPr sz="900" b="0" i="0" u="none" strike="noStrike" dirty="0">
                <a:solidFill>
                  <a:srgbClr val="000000"/>
                </a:solidFill>
                <a:latin typeface="Arial Narrow"/>
              </a:rPr>
              <a:t>	</a:t>
            </a:r>
            <a:r>
              <a:rPr sz="900" b="0" i="0" u="none" strike="noStrike" dirty="0" smtClean="0">
                <a:solidFill>
                  <a:srgbClr val="000000"/>
                </a:solidFill>
                <a:latin typeface="Arial Narrow"/>
              </a:rPr>
              <a:t>S6</a:t>
            </a:r>
            <a:r>
              <a:rPr lang="ru-RU" sz="900" b="0" i="0" u="none" strike="noStrike" dirty="0" smtClean="0">
                <a:solidFill>
                  <a:srgbClr val="000000"/>
                </a:solidFill>
                <a:latin typeface="Arial Narrow"/>
              </a:rPr>
              <a:t>2</a:t>
            </a:r>
            <a:r>
              <a:rPr sz="900" b="0" i="0" u="none" strike="noStrike" dirty="0" smtClean="0">
                <a:solidFill>
                  <a:srgbClr val="000000"/>
                </a:solidFill>
                <a:latin typeface="Arial Narrow"/>
              </a:rPr>
              <a:t>01</a:t>
            </a:r>
            <a:r>
              <a:rPr lang="ru-RU" sz="900" b="0" i="0" u="none" strike="noStrike" dirty="0" smtClean="0">
                <a:solidFill>
                  <a:srgbClr val="000000"/>
                </a:solidFill>
                <a:latin typeface="Arial Narrow"/>
              </a:rPr>
              <a:t>9</a:t>
            </a:r>
            <a:r>
              <a:rPr sz="900" b="0" i="0" u="none" strike="noStrike" dirty="0">
                <a:solidFill>
                  <a:srgbClr val="000000"/>
                </a:solidFill>
                <a:latin typeface="Arial Narrow"/>
              </a:rPr>
              <a:t>
</a:t>
            </a:r>
            <a:r>
              <a:rPr lang="ru-RU" sz="900" b="0" i="0" u="none" strike="noStrike" dirty="0" smtClean="0">
                <a:solidFill>
                  <a:srgbClr val="000000"/>
                </a:solidFill>
                <a:latin typeface="Arial Narrow"/>
              </a:rPr>
              <a:t>Флексор:</a:t>
            </a:r>
            <a:r>
              <a:rPr sz="900" b="0" i="0" u="none" strike="noStrike" dirty="0">
                <a:solidFill>
                  <a:srgbClr val="000000"/>
                </a:solidFill>
                <a:latin typeface="Arial Narrow"/>
              </a:rPr>
              <a:t>	</a:t>
            </a:r>
            <a:r>
              <a:rPr lang="en-US" sz="900" dirty="0" err="1" smtClean="0">
                <a:solidFill>
                  <a:srgbClr val="000000"/>
                </a:solidFill>
                <a:latin typeface="Arial Narrow"/>
              </a:rPr>
              <a:t>Combi</a:t>
            </a:r>
            <a:r>
              <a:rPr sz="900" b="0" i="0" u="none" strike="noStrike" dirty="0">
                <a:solidFill>
                  <a:srgbClr val="000000"/>
                </a:solidFill>
                <a:latin typeface="Arial Narrow"/>
              </a:rPr>
              <a:t>
</a:t>
            </a:r>
            <a:r>
              <a:rPr lang="ru-RU" sz="900" b="0" i="0" u="none" strike="noStrike" dirty="0" smtClean="0">
                <a:solidFill>
                  <a:srgbClr val="000000"/>
                </a:solidFill>
                <a:latin typeface="Arial Narrow"/>
              </a:rPr>
              <a:t>Фиксация:</a:t>
            </a:r>
            <a:r>
              <a:rPr sz="900" b="0" i="0" u="none" strike="noStrike" dirty="0">
                <a:solidFill>
                  <a:srgbClr val="000000"/>
                </a:solidFill>
                <a:latin typeface="Arial Narrow"/>
              </a:rPr>
              <a:t>	step-in
</a:t>
            </a:r>
            <a:r>
              <a:rPr lang="ru-RU" sz="900" b="0" i="0" u="none" strike="noStrike" dirty="0" smtClean="0">
                <a:solidFill>
                  <a:srgbClr val="000000"/>
                </a:solidFill>
                <a:latin typeface="Arial Narrow"/>
              </a:rPr>
              <a:t>Вес:</a:t>
            </a:r>
            <a:r>
              <a:rPr sz="900" b="0" i="0" u="none" strike="noStrike" dirty="0">
                <a:solidFill>
                  <a:srgbClr val="000000"/>
                </a:solidFill>
                <a:latin typeface="Arial Narrow"/>
              </a:rPr>
              <a:t>	</a:t>
            </a:r>
            <a:r>
              <a:rPr sz="900" b="0" i="0" u="none" strike="noStrike" dirty="0" smtClean="0">
                <a:solidFill>
                  <a:srgbClr val="000000"/>
                </a:solidFill>
                <a:latin typeface="Arial Narrow"/>
              </a:rPr>
              <a:t>2</a:t>
            </a:r>
            <a:r>
              <a:rPr lang="en-US" sz="900" b="0" i="0" u="none" strike="noStrike" dirty="0" smtClean="0">
                <a:solidFill>
                  <a:srgbClr val="000000"/>
                </a:solidFill>
                <a:latin typeface="Arial Narrow"/>
              </a:rPr>
              <a:t>28</a:t>
            </a:r>
            <a:r>
              <a:rPr sz="900" b="0" i="0" u="none" strike="noStrike" dirty="0" smtClean="0">
                <a:solidFill>
                  <a:srgbClr val="000000"/>
                </a:solidFill>
                <a:latin typeface="Arial Narrow"/>
              </a:rPr>
              <a:t> g</a:t>
            </a:r>
            <a:r>
              <a:rPr sz="900" b="0" i="0" u="none" strike="noStrike" dirty="0">
                <a:solidFill>
                  <a:srgbClr val="000000"/>
                </a:solidFill>
                <a:latin typeface="Arial Narrow"/>
              </a:rPr>
              <a:t>
</a:t>
            </a:r>
          </a:p>
        </p:txBody>
      </p:sp>
      <p:sp>
        <p:nvSpPr>
          <p:cNvPr id="17" name="Textfeld 16"/>
          <p:cNvSpPr txBox="1"/>
          <p:nvPr/>
        </p:nvSpPr>
        <p:spPr>
          <a:xfrm>
            <a:off x="361950" y="3627333"/>
            <a:ext cx="269890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620713" algn="l"/>
              </a:tabLst>
            </a:lvl1pPr>
          </a:lstStyle>
          <a:p>
            <a:pPr marL="171450" indent="-171450">
              <a:lnSpc>
                <a:spcPts val="1000"/>
              </a:lnSpc>
              <a:buFont typeface="Wingdings" charset="2"/>
              <a:buChar char="§"/>
            </a:pPr>
            <a:r>
              <a:rPr sz="900" b="0" i="0" u="none" strike="noStrike" dirty="0" err="1">
                <a:solidFill>
                  <a:srgbClr val="000000"/>
                </a:solidFill>
                <a:latin typeface="Arial Narrow"/>
              </a:rPr>
              <a:t>Turnlock</a:t>
            </a:r>
            <a:r>
              <a:rPr sz="900" b="0" i="0" u="none" strike="noStrike" dirty="0">
                <a:solidFill>
                  <a:srgbClr val="000000"/>
                </a:solidFill>
                <a:latin typeface="Arial Narrow"/>
              </a:rPr>
              <a:t>
</a:t>
            </a:r>
            <a:r>
              <a:rPr lang="en-US" sz="900" dirty="0" smtClean="0">
                <a:solidFill>
                  <a:srgbClr val="000000"/>
                </a:solidFill>
                <a:latin typeface="Arial Narrow"/>
              </a:rPr>
              <a:t>Clip </a:t>
            </a:r>
            <a:r>
              <a:rPr lang="en-US" sz="900" dirty="0">
                <a:solidFill>
                  <a:srgbClr val="000000"/>
                </a:solidFill>
                <a:latin typeface="Arial Narrow"/>
              </a:rPr>
              <a:t>Lock </a:t>
            </a:r>
            <a:r>
              <a:rPr sz="900" b="0" i="0" u="none" strike="noStrike" dirty="0">
                <a:solidFill>
                  <a:srgbClr val="000000"/>
                </a:solidFill>
                <a:latin typeface="Arial Narrow"/>
              </a:rPr>
              <a:t>
Step-In </a:t>
            </a:r>
            <a:r>
              <a:rPr sz="900" b="0" i="0" u="none" strike="noStrike" dirty="0" err="1">
                <a:solidFill>
                  <a:srgbClr val="000000"/>
                </a:solidFill>
                <a:latin typeface="Arial Narrow"/>
              </a:rPr>
              <a:t>Funktion</a:t>
            </a:r>
            <a:r>
              <a:rPr sz="900" b="0" i="0" u="none" strike="noStrike" dirty="0">
                <a:solidFill>
                  <a:srgbClr val="000000"/>
                </a:solidFill>
                <a:latin typeface="Arial Narrow"/>
              </a:rPr>
              <a:t>
Torsion-proofed body
</a:t>
            </a:r>
            <a:r>
              <a:rPr lang="en-US" sz="900" dirty="0" err="1" smtClean="0">
                <a:solidFill>
                  <a:srgbClr val="000000"/>
                </a:solidFill>
                <a:latin typeface="Arial Narrow"/>
              </a:rPr>
              <a:t>Combi</a:t>
            </a:r>
            <a:r>
              <a:rPr lang="en-US" sz="900" dirty="0" smtClean="0">
                <a:solidFill>
                  <a:srgbClr val="000000"/>
                </a:solidFill>
                <a:latin typeface="Arial Narrow"/>
              </a:rPr>
              <a:t> Flexor</a:t>
            </a:r>
            <a:r>
              <a:rPr sz="900" b="0" i="0" u="none" strike="noStrike" dirty="0">
                <a:solidFill>
                  <a:srgbClr val="000000"/>
                </a:solidFill>
                <a:latin typeface="Arial Narrow"/>
              </a:rPr>
              <a:t>
Tool Free</a:t>
            </a:r>
          </a:p>
        </p:txBody>
      </p:sp>
      <p:sp>
        <p:nvSpPr>
          <p:cNvPr id="18" name="Textfeld 17"/>
          <p:cNvSpPr txBox="1"/>
          <p:nvPr/>
        </p:nvSpPr>
        <p:spPr>
          <a:xfrm>
            <a:off x="3238691" y="3627333"/>
            <a:ext cx="2698909" cy="8572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900000" algn="l"/>
              </a:tabLst>
            </a:lvl1pPr>
          </a:lstStyle>
          <a:p>
            <a:pPr lvl="0" indent="0" algn="l" fontAlgn="base">
              <a:lnSpc>
                <a:spcPts val="1000"/>
              </a:lnSpc>
            </a:pPr>
            <a:endParaRPr/>
          </a:p>
        </p:txBody>
      </p:sp>
      <p:sp>
        <p:nvSpPr>
          <p:cNvPr id="19" name="Textfeld 18"/>
          <p:cNvSpPr txBox="1"/>
          <p:nvPr/>
        </p:nvSpPr>
        <p:spPr>
          <a:xfrm>
            <a:off x="3947779" y="3619500"/>
            <a:ext cx="857250" cy="142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620713" algn="l"/>
              </a:tabLst>
            </a:lvl1pPr>
          </a:lstStyle>
          <a:p>
            <a:pPr lvl="0" indent="0" algn="l" fontAlgn="base"/>
            <a:r>
              <a:rPr sz="800" b="0" i="0" u="none" strike="noStrike">
                <a:solidFill>
                  <a:srgbClr val="000000"/>
                </a:solidFill>
                <a:latin typeface="Arial Narrow"/>
              </a:rPr>
              <a:t>Turn Lock</a:t>
            </a:r>
          </a:p>
        </p:txBody>
      </p:sp>
      <p:sp>
        <p:nvSpPr>
          <p:cNvPr id="20" name="Textfeld 19"/>
          <p:cNvSpPr txBox="1"/>
          <p:nvPr/>
        </p:nvSpPr>
        <p:spPr>
          <a:xfrm>
            <a:off x="5424154" y="3619500"/>
            <a:ext cx="857250" cy="142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620713" algn="l"/>
              </a:tabLst>
            </a:lvl1pPr>
          </a:lstStyle>
          <a:p>
            <a:pPr lvl="0" indent="0" algn="l" fontAlgn="base"/>
            <a:r>
              <a:rPr sz="800" b="0" i="0" u="none" strike="noStrike">
                <a:solidFill>
                  <a:srgbClr val="000000"/>
                </a:solidFill>
                <a:latin typeface="Arial Narrow"/>
              </a:rPr>
              <a:t>Tool Free</a:t>
            </a:r>
          </a:p>
        </p:txBody>
      </p:sp>
      <p:sp>
        <p:nvSpPr>
          <p:cNvPr id="22" name="Textfeld 21"/>
          <p:cNvSpPr txBox="1"/>
          <p:nvPr/>
        </p:nvSpPr>
        <p:spPr>
          <a:xfrm>
            <a:off x="5424154" y="4238625"/>
            <a:ext cx="857250" cy="142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620713" algn="l"/>
              </a:tabLst>
            </a:lvl1pPr>
          </a:lstStyle>
          <a:p>
            <a:pPr lvl="0" indent="0" algn="l" fontAlgn="base"/>
            <a:r>
              <a:rPr sz="800" b="0" i="0" u="none" strike="noStrike">
                <a:solidFill>
                  <a:srgbClr val="000000"/>
                </a:solidFill>
                <a:latin typeface="Arial Narrow"/>
              </a:rPr>
              <a:t>Flowflex®</a:t>
            </a:r>
          </a:p>
        </p:txBody>
      </p:sp>
      <p:pic>
        <p:nvPicPr>
          <p:cNvPr id="24" name="Grafik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28654" y="4295775"/>
            <a:ext cx="476250" cy="476250"/>
          </a:xfrm>
          <a:prstGeom prst="rect">
            <a:avLst/>
          </a:prstGeom>
        </p:spPr>
      </p:pic>
      <p:sp>
        <p:nvSpPr>
          <p:cNvPr id="25" name="Textfeld 20"/>
          <p:cNvSpPr txBox="1"/>
          <p:nvPr/>
        </p:nvSpPr>
        <p:spPr>
          <a:xfrm>
            <a:off x="3947779" y="4238625"/>
            <a:ext cx="857250" cy="142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620713" algn="l"/>
              </a:tabLst>
            </a:lvl1pPr>
          </a:lstStyle>
          <a:p>
            <a:pPr lvl="0" indent="0" algn="l" fontAlgn="base"/>
            <a:r>
              <a:rPr sz="800" b="0" i="0" u="none" strike="noStrike" dirty="0">
                <a:solidFill>
                  <a:srgbClr val="000000"/>
                </a:solidFill>
                <a:latin typeface="Arial Narrow"/>
              </a:rPr>
              <a:t>Clip Lock</a:t>
            </a:r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09" t="23979" r="4000" b="24567"/>
          <a:stretch/>
        </p:blipFill>
        <p:spPr>
          <a:xfrm>
            <a:off x="1432561" y="972962"/>
            <a:ext cx="5562600" cy="948661"/>
          </a:xfrm>
          <a:prstGeom prst="rect">
            <a:avLst/>
          </a:prstGeom>
        </p:spPr>
      </p:pic>
      <p:sp>
        <p:nvSpPr>
          <p:cNvPr id="27" name="Скругленный прямоугольник 26"/>
          <p:cNvSpPr/>
          <p:nvPr/>
        </p:nvSpPr>
        <p:spPr>
          <a:xfrm>
            <a:off x="7763924" y="1229317"/>
            <a:ext cx="1052512" cy="378619"/>
          </a:xfrm>
          <a:prstGeom prst="roundRect">
            <a:avLst/>
          </a:prstGeom>
          <a:noFill/>
          <a:ln w="31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dirty="0" smtClean="0"/>
              <a:t>17</a:t>
            </a:r>
            <a:r>
              <a:rPr lang="ru-RU" dirty="0" smtClean="0"/>
              <a:t>00</a:t>
            </a:r>
            <a:r>
              <a:rPr lang="en-US" dirty="0" smtClean="0"/>
              <a:t> P </a:t>
            </a:r>
            <a:endParaRPr lang="ru-RU" dirty="0">
              <a:solidFill>
                <a:srgbClr val="2E2056"/>
              </a:solidFill>
              <a:latin typeface="Helvetica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42608719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rafik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9725" y="1084985"/>
            <a:ext cx="5808052" cy="809625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8654" y="3676650"/>
            <a:ext cx="476250" cy="476250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05029" y="3676650"/>
            <a:ext cx="476250" cy="476250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28654" y="4295775"/>
            <a:ext cx="476250" cy="476250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05029" y="4295775"/>
            <a:ext cx="476250" cy="476250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361950" y="4897620"/>
            <a:ext cx="827665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620713" algn="l"/>
              </a:tabLst>
            </a:lvl1pPr>
          </a:lstStyle>
          <a:p>
            <a:pPr lvl="0" indent="0" algn="l" fontAlgn="base"/>
            <a:r>
              <a:rPr sz="900" b="0" i="0" u="none" strike="noStrike" dirty="0">
                <a:solidFill>
                  <a:srgbClr val="FFFFFF"/>
                </a:solidFill>
                <a:latin typeface="Arial Narrow"/>
              </a:rPr>
              <a:t>Line Up 19|20 // Nordic // </a:t>
            </a:r>
            <a:r>
              <a:rPr lang="ru-RU" sz="900" b="0" i="0" u="none" strike="noStrike" dirty="0" smtClean="0">
                <a:solidFill>
                  <a:srgbClr val="FFFFFF"/>
                </a:solidFill>
                <a:latin typeface="Arial Narrow"/>
              </a:rPr>
              <a:t>Лыжные крепления</a:t>
            </a:r>
            <a:r>
              <a:rPr sz="900" b="0" i="0" u="none" strike="noStrike" dirty="0" smtClean="0">
                <a:solidFill>
                  <a:srgbClr val="FFFFFF"/>
                </a:solidFill>
                <a:latin typeface="Arial Narrow"/>
              </a:rPr>
              <a:t> </a:t>
            </a:r>
            <a:r>
              <a:rPr sz="900" b="0" i="0" u="none" strike="noStrike" dirty="0">
                <a:solidFill>
                  <a:srgbClr val="FFFFFF"/>
                </a:solidFill>
                <a:latin typeface="Arial Narrow"/>
              </a:rPr>
              <a:t>// Fitness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361950" y="374249"/>
            <a:ext cx="8276654" cy="2857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620713" algn="l"/>
              </a:tabLst>
            </a:lvl1pPr>
          </a:lstStyle>
          <a:p>
            <a:pPr lvl="0" indent="0" algn="l" fontAlgn="base"/>
            <a:r>
              <a:rPr sz="2800" b="1" i="0" u="none" strike="noStrike">
                <a:solidFill>
                  <a:srgbClr val="000000"/>
                </a:solidFill>
                <a:latin typeface="Arial Narrow"/>
              </a:rPr>
              <a:t>CONTROL STEP-IN IFP BLACK/WHITE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361950" y="2025981"/>
            <a:ext cx="3879232" cy="2447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620713" algn="l"/>
              </a:tabLst>
            </a:lvl1pPr>
          </a:lstStyle>
          <a:p>
            <a:pPr lvl="0" indent="0" algn="l" fontAlgn="base"/>
            <a:r>
              <a:rPr sz="1000" b="1" i="0" u="none" strike="noStrike">
                <a:solidFill>
                  <a:srgbClr val="000000"/>
                </a:solidFill>
                <a:latin typeface="Arial Narrow"/>
              </a:rPr>
              <a:t>CONTROL STEP-IN IFP BLACK/WHITE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361950" y="3418618"/>
            <a:ext cx="3879232" cy="2447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620713" algn="l"/>
              </a:tabLst>
            </a:lvl1pPr>
          </a:lstStyle>
          <a:p>
            <a:pPr lvl="0" indent="0" algn="l" fontAlgn="base"/>
            <a:r>
              <a:rPr lang="ru-RU" sz="1000" b="1" i="0" u="none" strike="noStrike" dirty="0" smtClean="0">
                <a:solidFill>
                  <a:srgbClr val="000000"/>
                </a:solidFill>
                <a:latin typeface="Arial Narrow"/>
              </a:rPr>
              <a:t>ТЕХНОЛОГИИ</a:t>
            </a:r>
            <a:endParaRPr sz="1000" b="1" i="0" u="none" strike="noStrike" dirty="0">
              <a:solidFill>
                <a:srgbClr val="000000"/>
              </a:solidFill>
              <a:latin typeface="Arial Narrow"/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3238691" y="2025981"/>
            <a:ext cx="3879232" cy="2447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620713" algn="l"/>
              </a:tabLst>
            </a:lvl1pPr>
          </a:lstStyle>
          <a:p>
            <a:pPr lvl="0" indent="0" algn="l" fontAlgn="base"/>
            <a:r>
              <a:rPr lang="ru-RU" sz="1000" b="1" i="0" u="none" strike="noStrike" dirty="0" smtClean="0">
                <a:solidFill>
                  <a:srgbClr val="000000"/>
                </a:solidFill>
                <a:latin typeface="Arial Narrow"/>
              </a:rPr>
              <a:t>ПРЕИМУЩЕСТВА ДЛЯ ПОТРЕБИТЕЛЕЙ</a:t>
            </a:r>
            <a:endParaRPr sz="1000" b="1" i="0" u="none" strike="noStrike" dirty="0">
              <a:solidFill>
                <a:srgbClr val="000000"/>
              </a:solidFill>
              <a:latin typeface="Arial Narrow"/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3238691" y="3418618"/>
            <a:ext cx="3879232" cy="2447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620713" algn="l"/>
              </a:tabLst>
            </a:lvl1pPr>
          </a:lstStyle>
          <a:p>
            <a:pPr lvl="0" indent="0" algn="l" fontAlgn="base"/>
            <a:r>
              <a:rPr lang="ru-RU" sz="1000" b="1" i="0" u="none" strike="noStrike" dirty="0" smtClean="0">
                <a:solidFill>
                  <a:srgbClr val="000000"/>
                </a:solidFill>
                <a:latin typeface="Arial Narrow"/>
              </a:rPr>
              <a:t>ОСНОВНЫЕ ТЕХНОЛОГИИ</a:t>
            </a:r>
            <a:endParaRPr sz="1000" b="1" i="0" u="none" strike="noStrike" dirty="0">
              <a:solidFill>
                <a:srgbClr val="000000"/>
              </a:solidFill>
              <a:latin typeface="Arial Narrow"/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6117527" y="2025981"/>
            <a:ext cx="3879232" cy="2447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620713" algn="l"/>
              </a:tabLst>
            </a:lvl1pPr>
          </a:lstStyle>
          <a:p>
            <a:pPr lvl="0" indent="0" algn="l" fontAlgn="base"/>
            <a:r>
              <a:rPr lang="ru-RU" sz="1000" b="1" i="0" u="none" strike="noStrike" dirty="0" smtClean="0">
                <a:solidFill>
                  <a:srgbClr val="000000"/>
                </a:solidFill>
                <a:latin typeface="Arial Narrow"/>
              </a:rPr>
              <a:t>ИНФОРМАЦИЯ</a:t>
            </a:r>
            <a:endParaRPr sz="1000" b="1" i="0" u="none" strike="noStrike" dirty="0">
              <a:solidFill>
                <a:srgbClr val="000000"/>
              </a:solidFill>
              <a:latin typeface="Arial Narrow"/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361950" y="2234696"/>
            <a:ext cx="2698909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620713" algn="l"/>
              </a:tabLst>
            </a:lvl1pPr>
          </a:lstStyle>
          <a:p>
            <a:pPr lvl="0" fontAlgn="base">
              <a:lnSpc>
                <a:spcPts val="1000"/>
              </a:lnSpc>
            </a:pPr>
            <a:r>
              <a:rPr lang="ru-RU" sz="900" dirty="0">
                <a:solidFill>
                  <a:srgbClr val="000000"/>
                </a:solidFill>
                <a:latin typeface="Arial Narrow"/>
              </a:rPr>
              <a:t>Прогулочное полуавтоматическое крепление для классического хода для лыж с платформой IFP. Крепления </a:t>
            </a:r>
            <a:r>
              <a:rPr lang="ru-RU" sz="900" dirty="0" err="1">
                <a:solidFill>
                  <a:srgbClr val="000000"/>
                </a:solidFill>
                <a:latin typeface="Arial Narrow"/>
              </a:rPr>
              <a:t>Turnamic</a:t>
            </a:r>
            <a:r>
              <a:rPr lang="ru-RU" sz="900" dirty="0">
                <a:solidFill>
                  <a:srgbClr val="000000"/>
                </a:solidFill>
                <a:latin typeface="Arial Narrow"/>
              </a:rPr>
              <a:t> устанавливаются и регулируются без дополнительных инструментов.</a:t>
            </a:r>
          </a:p>
        </p:txBody>
      </p:sp>
      <p:sp>
        <p:nvSpPr>
          <p:cNvPr id="15" name="Textfeld 14"/>
          <p:cNvSpPr txBox="1"/>
          <p:nvPr/>
        </p:nvSpPr>
        <p:spPr>
          <a:xfrm>
            <a:off x="3238691" y="2234696"/>
            <a:ext cx="2698909" cy="7335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620713" algn="l"/>
              </a:tabLst>
            </a:lvl1pPr>
          </a:lstStyle>
          <a:p>
            <a:pPr marL="171450" indent="-171450">
              <a:lnSpc>
                <a:spcPts val="1000"/>
              </a:lnSpc>
              <a:buFont typeface="Wingdings" charset="2"/>
              <a:buChar char="§"/>
            </a:pPr>
            <a:r>
              <a:rPr lang="ru-RU" sz="900" b="0" i="0" u="none" strike="noStrike" dirty="0" smtClean="0">
                <a:solidFill>
                  <a:srgbClr val="000000"/>
                </a:solidFill>
                <a:latin typeface="Arial Narrow"/>
              </a:rPr>
              <a:t>Легко использовать</a:t>
            </a:r>
            <a:r>
              <a:rPr sz="900" b="0" i="0" u="none" strike="noStrike" dirty="0">
                <a:solidFill>
                  <a:srgbClr val="000000"/>
                </a:solidFill>
                <a:latin typeface="Arial Narrow"/>
              </a:rPr>
              <a:t>
</a:t>
            </a:r>
            <a:r>
              <a:rPr lang="ru-RU" sz="900" b="0" i="0" u="none" strike="noStrike" dirty="0" smtClean="0">
                <a:solidFill>
                  <a:srgbClr val="000000"/>
                </a:solidFill>
                <a:latin typeface="Arial Narrow"/>
              </a:rPr>
              <a:t>Установка и регулировка без инструментов</a:t>
            </a:r>
            <a:r>
              <a:rPr sz="900" b="0" i="0" u="none" strike="noStrike" dirty="0">
                <a:solidFill>
                  <a:srgbClr val="000000"/>
                </a:solidFill>
                <a:latin typeface="Arial Narrow"/>
              </a:rPr>
              <a:t>
</a:t>
            </a:r>
            <a:r>
              <a:rPr lang="ru-RU" sz="900" b="0" i="0" u="none" strike="noStrike" dirty="0" smtClean="0">
                <a:solidFill>
                  <a:srgbClr val="000000"/>
                </a:solidFill>
                <a:latin typeface="Arial Narrow"/>
              </a:rPr>
              <a:t>Устойчивость и контроль</a:t>
            </a:r>
            <a:r>
              <a:rPr sz="900" b="0" i="0" u="none" strike="noStrike" dirty="0">
                <a:solidFill>
                  <a:srgbClr val="000000"/>
                </a:solidFill>
                <a:latin typeface="Arial Narrow"/>
              </a:rPr>
              <a:t>
</a:t>
            </a:r>
            <a:r>
              <a:rPr lang="ru-RU" sz="900" b="0" i="0" u="none" strike="noStrike" dirty="0" smtClean="0">
                <a:solidFill>
                  <a:srgbClr val="000000"/>
                </a:solidFill>
                <a:latin typeface="Arial Narrow"/>
              </a:rPr>
              <a:t>Легко пристегивать ботинок</a:t>
            </a:r>
            <a:r>
              <a:rPr sz="900" b="0" i="0" u="none" strike="noStrike" dirty="0">
                <a:solidFill>
                  <a:srgbClr val="000000"/>
                </a:solidFill>
                <a:latin typeface="Arial Narrow"/>
              </a:rPr>
              <a:t>
</a:t>
            </a:r>
            <a:r>
              <a:rPr lang="ru-RU" sz="900" b="0" i="0" u="none" strike="noStrike" dirty="0" smtClean="0">
                <a:solidFill>
                  <a:srgbClr val="000000"/>
                </a:solidFill>
                <a:latin typeface="Arial Narrow"/>
              </a:rPr>
              <a:t>Легкие</a:t>
            </a:r>
            <a:endParaRPr sz="900" b="0" i="0" u="none" strike="noStrike" dirty="0">
              <a:solidFill>
                <a:srgbClr val="000000"/>
              </a:solidFill>
              <a:latin typeface="Arial Narrow"/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6117527" y="2234696"/>
            <a:ext cx="2698909" cy="7335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900000" algn="l"/>
              </a:tabLst>
            </a:lvl1pPr>
          </a:lstStyle>
          <a:p>
            <a:pPr lvl="0" indent="0" algn="l" fontAlgn="base">
              <a:lnSpc>
                <a:spcPts val="1000"/>
              </a:lnSpc>
            </a:pPr>
            <a:r>
              <a:rPr lang="ru-RU" sz="900" b="0" i="0" u="none" strike="noStrike" dirty="0" smtClean="0">
                <a:solidFill>
                  <a:srgbClr val="000000"/>
                </a:solidFill>
                <a:latin typeface="Arial Narrow"/>
              </a:rPr>
              <a:t>Артикул:</a:t>
            </a:r>
            <a:r>
              <a:rPr sz="900" b="0" i="0" u="none" strike="noStrike" dirty="0">
                <a:solidFill>
                  <a:srgbClr val="000000"/>
                </a:solidFill>
                <a:latin typeface="Arial Narrow"/>
              </a:rPr>
              <a:t>	S60017
</a:t>
            </a:r>
            <a:r>
              <a:rPr lang="ru-RU" sz="900" b="0" i="0" u="none" strike="noStrike" dirty="0" smtClean="0">
                <a:solidFill>
                  <a:srgbClr val="000000"/>
                </a:solidFill>
                <a:latin typeface="Arial Narrow"/>
              </a:rPr>
              <a:t>Флексор:</a:t>
            </a:r>
            <a:r>
              <a:rPr sz="900" b="0" i="0" u="none" strike="noStrike" dirty="0">
                <a:solidFill>
                  <a:srgbClr val="000000"/>
                </a:solidFill>
                <a:latin typeface="Arial Narrow"/>
              </a:rPr>
              <a:t>	Classic
</a:t>
            </a:r>
            <a:r>
              <a:rPr lang="ru-RU" sz="900" b="0" i="0" u="none" strike="noStrike" dirty="0" smtClean="0">
                <a:solidFill>
                  <a:srgbClr val="000000"/>
                </a:solidFill>
                <a:latin typeface="Arial Narrow"/>
              </a:rPr>
              <a:t>Фиксация:</a:t>
            </a:r>
            <a:r>
              <a:rPr sz="900" b="0" i="0" u="none" strike="noStrike" dirty="0">
                <a:solidFill>
                  <a:srgbClr val="000000"/>
                </a:solidFill>
                <a:latin typeface="Arial Narrow"/>
              </a:rPr>
              <a:t>	step-in
</a:t>
            </a:r>
            <a:r>
              <a:rPr lang="ru-RU" sz="900" b="0" i="0" u="none" strike="noStrike" dirty="0" smtClean="0">
                <a:solidFill>
                  <a:srgbClr val="000000"/>
                </a:solidFill>
                <a:latin typeface="Arial Narrow"/>
              </a:rPr>
              <a:t>Вес:</a:t>
            </a:r>
            <a:r>
              <a:rPr sz="900" b="0" i="0" u="none" strike="noStrike">
                <a:solidFill>
                  <a:srgbClr val="000000"/>
                </a:solidFill>
                <a:latin typeface="Arial Narrow"/>
              </a:rPr>
              <a:t>	</a:t>
            </a:r>
            <a:r>
              <a:rPr sz="900" b="0" i="0" u="none" strike="noStrike" smtClean="0">
                <a:solidFill>
                  <a:srgbClr val="000000"/>
                </a:solidFill>
                <a:latin typeface="Arial Narrow"/>
              </a:rPr>
              <a:t>242 g</a:t>
            </a:r>
            <a:r>
              <a:rPr sz="900" b="0" i="0" u="none" strike="noStrike" dirty="0">
                <a:solidFill>
                  <a:srgbClr val="000000"/>
                </a:solidFill>
                <a:latin typeface="Arial Narrow"/>
              </a:rPr>
              <a:t>
</a:t>
            </a:r>
          </a:p>
        </p:txBody>
      </p:sp>
      <p:sp>
        <p:nvSpPr>
          <p:cNvPr id="17" name="Textfeld 16"/>
          <p:cNvSpPr txBox="1"/>
          <p:nvPr/>
        </p:nvSpPr>
        <p:spPr>
          <a:xfrm>
            <a:off x="361950" y="3627333"/>
            <a:ext cx="2698909" cy="8572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620713" algn="l"/>
              </a:tabLst>
            </a:lvl1pPr>
          </a:lstStyle>
          <a:p>
            <a:pPr marL="171450" indent="-171450">
              <a:lnSpc>
                <a:spcPts val="1000"/>
              </a:lnSpc>
              <a:buFont typeface="Wingdings" charset="2"/>
              <a:buChar char="§"/>
            </a:pPr>
            <a:r>
              <a:rPr sz="900" b="0" i="0" u="none" strike="noStrike">
                <a:solidFill>
                  <a:srgbClr val="000000"/>
                </a:solidFill>
                <a:latin typeface="Arial Narrow"/>
              </a:rPr>
              <a:t>Turnlock
Double Lock Slider
Heel Pre-adjust
Step-In Funktion
Torsion-proofed body
Classic Flexor
Tool Free</a:t>
            </a:r>
          </a:p>
        </p:txBody>
      </p:sp>
      <p:sp>
        <p:nvSpPr>
          <p:cNvPr id="18" name="Textfeld 17"/>
          <p:cNvSpPr txBox="1"/>
          <p:nvPr/>
        </p:nvSpPr>
        <p:spPr>
          <a:xfrm>
            <a:off x="3238691" y="3627333"/>
            <a:ext cx="2698909" cy="8572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900000" algn="l"/>
              </a:tabLst>
            </a:lvl1pPr>
          </a:lstStyle>
          <a:p>
            <a:pPr lvl="0" indent="0" algn="l" fontAlgn="base">
              <a:lnSpc>
                <a:spcPts val="1000"/>
              </a:lnSpc>
            </a:pPr>
            <a:endParaRPr/>
          </a:p>
        </p:txBody>
      </p:sp>
      <p:sp>
        <p:nvSpPr>
          <p:cNvPr id="19" name="Textfeld 18"/>
          <p:cNvSpPr txBox="1"/>
          <p:nvPr/>
        </p:nvSpPr>
        <p:spPr>
          <a:xfrm>
            <a:off x="3947779" y="3619500"/>
            <a:ext cx="857250" cy="142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620713" algn="l"/>
              </a:tabLst>
            </a:lvl1pPr>
          </a:lstStyle>
          <a:p>
            <a:pPr lvl="0" indent="0" algn="l" fontAlgn="base"/>
            <a:r>
              <a:rPr sz="800" b="0" i="0" u="none" strike="noStrike">
                <a:solidFill>
                  <a:srgbClr val="000000"/>
                </a:solidFill>
                <a:latin typeface="Arial Narrow"/>
              </a:rPr>
              <a:t>Turn Lock</a:t>
            </a:r>
          </a:p>
        </p:txBody>
      </p:sp>
      <p:sp>
        <p:nvSpPr>
          <p:cNvPr id="20" name="Textfeld 19"/>
          <p:cNvSpPr txBox="1"/>
          <p:nvPr/>
        </p:nvSpPr>
        <p:spPr>
          <a:xfrm>
            <a:off x="5424154" y="3619500"/>
            <a:ext cx="857250" cy="142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620713" algn="l"/>
              </a:tabLst>
            </a:lvl1pPr>
          </a:lstStyle>
          <a:p>
            <a:pPr lvl="0" indent="0" algn="l" fontAlgn="base"/>
            <a:r>
              <a:rPr sz="800" b="0" i="0" u="none" strike="noStrike">
                <a:solidFill>
                  <a:srgbClr val="000000"/>
                </a:solidFill>
                <a:latin typeface="Arial Narrow"/>
              </a:rPr>
              <a:t>Tool Free</a:t>
            </a:r>
          </a:p>
        </p:txBody>
      </p:sp>
      <p:sp>
        <p:nvSpPr>
          <p:cNvPr id="21" name="Textfeld 20"/>
          <p:cNvSpPr txBox="1"/>
          <p:nvPr/>
        </p:nvSpPr>
        <p:spPr>
          <a:xfrm>
            <a:off x="3947779" y="4238625"/>
            <a:ext cx="857250" cy="142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620713" algn="l"/>
              </a:tabLst>
            </a:lvl1pPr>
          </a:lstStyle>
          <a:p>
            <a:pPr lvl="0" indent="0" algn="l" fontAlgn="base"/>
            <a:r>
              <a:rPr sz="800" b="0" i="0" u="none" strike="noStrike">
                <a:solidFill>
                  <a:srgbClr val="000000"/>
                </a:solidFill>
                <a:latin typeface="Arial Narrow"/>
              </a:rPr>
              <a:t>Double Lock Slider</a:t>
            </a:r>
          </a:p>
        </p:txBody>
      </p:sp>
      <p:sp>
        <p:nvSpPr>
          <p:cNvPr id="22" name="Textfeld 21"/>
          <p:cNvSpPr txBox="1"/>
          <p:nvPr/>
        </p:nvSpPr>
        <p:spPr>
          <a:xfrm>
            <a:off x="5424154" y="4238625"/>
            <a:ext cx="857250" cy="142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620713" algn="l"/>
              </a:tabLst>
            </a:lvl1pPr>
          </a:lstStyle>
          <a:p>
            <a:pPr lvl="0" indent="0" algn="l" fontAlgn="base"/>
            <a:r>
              <a:rPr sz="800" b="0" i="0" u="none" strike="noStrike">
                <a:solidFill>
                  <a:srgbClr val="000000"/>
                </a:solidFill>
                <a:latin typeface="Arial Narrow"/>
              </a:rPr>
              <a:t>Flowflex®</a:t>
            </a: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7763924" y="1229317"/>
            <a:ext cx="1052512" cy="378619"/>
          </a:xfrm>
          <a:prstGeom prst="roundRect">
            <a:avLst/>
          </a:prstGeom>
          <a:noFill/>
          <a:ln w="31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dirty="0" smtClean="0"/>
              <a:t>35</a:t>
            </a:r>
            <a:r>
              <a:rPr lang="ru-RU" dirty="0" smtClean="0"/>
              <a:t>00</a:t>
            </a:r>
            <a:r>
              <a:rPr lang="en-US" dirty="0" smtClean="0"/>
              <a:t> P </a:t>
            </a:r>
            <a:endParaRPr lang="ru-RU" dirty="0">
              <a:solidFill>
                <a:srgbClr val="2E2056"/>
              </a:solidFill>
              <a:latin typeface="Helvetica" charset="-52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rafik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9725" y="1080223"/>
            <a:ext cx="5808052" cy="819150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8654" y="3676650"/>
            <a:ext cx="476250" cy="476250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05029" y="3676650"/>
            <a:ext cx="476250" cy="476250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28654" y="4295775"/>
            <a:ext cx="476250" cy="476250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05029" y="4295775"/>
            <a:ext cx="476250" cy="476250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361950" y="4897620"/>
            <a:ext cx="827665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620713" algn="l"/>
              </a:tabLst>
            </a:lvl1pPr>
          </a:lstStyle>
          <a:p>
            <a:pPr lvl="0" indent="0" algn="l" fontAlgn="base"/>
            <a:r>
              <a:rPr sz="900" b="0" i="0" u="none" strike="noStrike" dirty="0">
                <a:solidFill>
                  <a:srgbClr val="FFFFFF"/>
                </a:solidFill>
                <a:latin typeface="Arial Narrow"/>
              </a:rPr>
              <a:t>Line Up 19|20 // Nordic // </a:t>
            </a:r>
            <a:r>
              <a:rPr lang="ru-RU" sz="900" b="0" i="0" u="none" strike="noStrike" dirty="0" smtClean="0">
                <a:solidFill>
                  <a:srgbClr val="FFFFFF"/>
                </a:solidFill>
                <a:latin typeface="Arial Narrow"/>
              </a:rPr>
              <a:t>Лыжные крепления</a:t>
            </a:r>
            <a:r>
              <a:rPr sz="900" b="0" i="0" u="none" strike="noStrike" dirty="0" smtClean="0">
                <a:solidFill>
                  <a:srgbClr val="FFFFFF"/>
                </a:solidFill>
                <a:latin typeface="Arial Narrow"/>
              </a:rPr>
              <a:t> </a:t>
            </a:r>
            <a:r>
              <a:rPr sz="900" b="0" i="0" u="none" strike="noStrike" dirty="0">
                <a:solidFill>
                  <a:srgbClr val="FFFFFF"/>
                </a:solidFill>
                <a:latin typeface="Arial Narrow"/>
              </a:rPr>
              <a:t>// Fitness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361950" y="374249"/>
            <a:ext cx="8276654" cy="2857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620713" algn="l"/>
              </a:tabLst>
            </a:lvl1pPr>
          </a:lstStyle>
          <a:p>
            <a:pPr lvl="0" indent="0" algn="l" fontAlgn="base"/>
            <a:r>
              <a:rPr sz="2800" b="1" i="0" u="none" strike="noStrike">
                <a:solidFill>
                  <a:srgbClr val="000000"/>
                </a:solidFill>
                <a:latin typeface="Arial Narrow"/>
              </a:rPr>
              <a:t>CONTROL STEP-IN IFP WHITE/BLACK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361950" y="2025981"/>
            <a:ext cx="3879232" cy="2447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620713" algn="l"/>
              </a:tabLst>
            </a:lvl1pPr>
          </a:lstStyle>
          <a:p>
            <a:pPr lvl="0" indent="0" algn="l" fontAlgn="base"/>
            <a:r>
              <a:rPr sz="1000" b="1" i="0" u="none" strike="noStrike">
                <a:solidFill>
                  <a:srgbClr val="000000"/>
                </a:solidFill>
                <a:latin typeface="Arial Narrow"/>
              </a:rPr>
              <a:t>CONTROL STEP-IN IFP WHITE/BLACK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361950" y="3418618"/>
            <a:ext cx="3879232" cy="2447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620713" algn="l"/>
              </a:tabLst>
            </a:lvl1pPr>
          </a:lstStyle>
          <a:p>
            <a:pPr lvl="0" indent="0" algn="l" fontAlgn="base"/>
            <a:r>
              <a:rPr lang="ru-RU" sz="1000" b="1" i="0" u="none" strike="noStrike" dirty="0" smtClean="0">
                <a:solidFill>
                  <a:srgbClr val="000000"/>
                </a:solidFill>
                <a:latin typeface="Arial Narrow"/>
              </a:rPr>
              <a:t>ТЕХНОЛОГИИ</a:t>
            </a:r>
            <a:endParaRPr sz="1000" b="1" i="0" u="none" strike="noStrike" dirty="0">
              <a:solidFill>
                <a:srgbClr val="000000"/>
              </a:solidFill>
              <a:latin typeface="Arial Narrow"/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3238691" y="2025981"/>
            <a:ext cx="3879232" cy="2447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620713" algn="l"/>
              </a:tabLst>
            </a:lvl1pPr>
          </a:lstStyle>
          <a:p>
            <a:pPr lvl="0" indent="0" algn="l" fontAlgn="base"/>
            <a:r>
              <a:rPr lang="ru-RU" sz="1000" b="1" i="0" u="none" strike="noStrike" dirty="0" smtClean="0">
                <a:solidFill>
                  <a:srgbClr val="000000"/>
                </a:solidFill>
                <a:latin typeface="Arial Narrow"/>
              </a:rPr>
              <a:t>ПРЕИМУЩЕСТВА ДЛЯ ПОТРЕБИТЕЛЕЙ</a:t>
            </a:r>
            <a:endParaRPr sz="1000" b="1" i="0" u="none" strike="noStrike" dirty="0">
              <a:solidFill>
                <a:srgbClr val="000000"/>
              </a:solidFill>
              <a:latin typeface="Arial Narrow"/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3238691" y="3418618"/>
            <a:ext cx="3879232" cy="2447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620713" algn="l"/>
              </a:tabLst>
            </a:lvl1pPr>
          </a:lstStyle>
          <a:p>
            <a:pPr lvl="0" indent="0" algn="l" fontAlgn="base"/>
            <a:r>
              <a:rPr lang="ru-RU" sz="1000" b="1" i="0" u="none" strike="noStrike" dirty="0" smtClean="0">
                <a:solidFill>
                  <a:srgbClr val="000000"/>
                </a:solidFill>
                <a:latin typeface="Arial Narrow"/>
              </a:rPr>
              <a:t>ОСНОВНЫЕ ТЕХНОЛОГИИ</a:t>
            </a:r>
            <a:endParaRPr sz="1000" b="1" i="0" u="none" strike="noStrike" dirty="0">
              <a:solidFill>
                <a:srgbClr val="000000"/>
              </a:solidFill>
              <a:latin typeface="Arial Narrow"/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6117527" y="2025981"/>
            <a:ext cx="3879232" cy="2447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620713" algn="l"/>
              </a:tabLst>
            </a:lvl1pPr>
          </a:lstStyle>
          <a:p>
            <a:pPr lvl="0" indent="0" algn="l" fontAlgn="base"/>
            <a:r>
              <a:rPr lang="ru-RU" sz="1000" b="1" i="0" u="none" strike="noStrike" dirty="0" smtClean="0">
                <a:solidFill>
                  <a:srgbClr val="000000"/>
                </a:solidFill>
                <a:latin typeface="Arial Narrow"/>
              </a:rPr>
              <a:t>ИНФОРМАЦИЯ</a:t>
            </a:r>
            <a:endParaRPr sz="1000" b="1" i="0" u="none" strike="noStrike" dirty="0">
              <a:solidFill>
                <a:srgbClr val="000000"/>
              </a:solidFill>
              <a:latin typeface="Arial Narrow"/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361950" y="2234696"/>
            <a:ext cx="2698909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620713" algn="l"/>
              </a:tabLst>
            </a:lvl1pPr>
          </a:lstStyle>
          <a:p>
            <a:pPr lvl="0" fontAlgn="base">
              <a:lnSpc>
                <a:spcPts val="1000"/>
              </a:lnSpc>
            </a:pPr>
            <a:r>
              <a:rPr lang="ru-RU" sz="900" dirty="0">
                <a:solidFill>
                  <a:srgbClr val="000000"/>
                </a:solidFill>
                <a:latin typeface="Arial Narrow"/>
              </a:rPr>
              <a:t>Прогулочное полуавтоматическое крепление для классического хода для лыж с платформой IFP. Крепления </a:t>
            </a:r>
            <a:r>
              <a:rPr lang="ru-RU" sz="900" dirty="0" err="1">
                <a:solidFill>
                  <a:srgbClr val="000000"/>
                </a:solidFill>
                <a:latin typeface="Arial Narrow"/>
              </a:rPr>
              <a:t>Turnamic</a:t>
            </a:r>
            <a:r>
              <a:rPr lang="ru-RU" sz="900" dirty="0">
                <a:solidFill>
                  <a:srgbClr val="000000"/>
                </a:solidFill>
                <a:latin typeface="Arial Narrow"/>
              </a:rPr>
              <a:t> устанавливаются и регулируются без дополнительных инструментов.</a:t>
            </a:r>
          </a:p>
        </p:txBody>
      </p:sp>
      <p:sp>
        <p:nvSpPr>
          <p:cNvPr id="15" name="Textfeld 14"/>
          <p:cNvSpPr txBox="1"/>
          <p:nvPr/>
        </p:nvSpPr>
        <p:spPr>
          <a:xfrm>
            <a:off x="3238691" y="2234696"/>
            <a:ext cx="2698909" cy="7335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620713" algn="l"/>
              </a:tabLst>
            </a:lvl1pPr>
          </a:lstStyle>
          <a:p>
            <a:pPr marL="171450" indent="-171450">
              <a:lnSpc>
                <a:spcPts val="1000"/>
              </a:lnSpc>
              <a:buFont typeface="Wingdings" charset="2"/>
              <a:buChar char="§"/>
            </a:pPr>
            <a:r>
              <a:rPr lang="ru-RU" sz="900" dirty="0">
                <a:solidFill>
                  <a:srgbClr val="000000"/>
                </a:solidFill>
                <a:latin typeface="Arial Narrow"/>
              </a:rPr>
              <a:t>Легко использовать
Установка и регулировка без инструментов
Устойчивость и контроль
Легко пристегивать ботинок
Легкие</a:t>
            </a:r>
          </a:p>
        </p:txBody>
      </p:sp>
      <p:sp>
        <p:nvSpPr>
          <p:cNvPr id="16" name="Textfeld 15"/>
          <p:cNvSpPr txBox="1"/>
          <p:nvPr/>
        </p:nvSpPr>
        <p:spPr>
          <a:xfrm>
            <a:off x="6117527" y="2234696"/>
            <a:ext cx="2698909" cy="7335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900000" algn="l"/>
              </a:tabLst>
            </a:lvl1pPr>
          </a:lstStyle>
          <a:p>
            <a:pPr lvl="0" indent="0" algn="l" fontAlgn="base">
              <a:lnSpc>
                <a:spcPts val="1000"/>
              </a:lnSpc>
            </a:pPr>
            <a:r>
              <a:rPr lang="ru-RU" sz="900" b="0" i="0" u="none" strike="noStrike" dirty="0" smtClean="0">
                <a:solidFill>
                  <a:srgbClr val="000000"/>
                </a:solidFill>
                <a:latin typeface="Arial Narrow"/>
              </a:rPr>
              <a:t>Артикул:</a:t>
            </a:r>
            <a:r>
              <a:rPr sz="900" b="0" i="0" u="none" strike="noStrike" dirty="0">
                <a:solidFill>
                  <a:srgbClr val="000000"/>
                </a:solidFill>
                <a:latin typeface="Arial Narrow"/>
              </a:rPr>
              <a:t>	S60117
</a:t>
            </a:r>
            <a:r>
              <a:rPr lang="ru-RU" sz="900" b="0" i="0" u="none" strike="noStrike" dirty="0" smtClean="0">
                <a:solidFill>
                  <a:srgbClr val="000000"/>
                </a:solidFill>
                <a:latin typeface="Arial Narrow"/>
              </a:rPr>
              <a:t>Флексор:</a:t>
            </a:r>
            <a:r>
              <a:rPr sz="900" b="0" i="0" u="none" strike="noStrike" dirty="0">
                <a:solidFill>
                  <a:srgbClr val="000000"/>
                </a:solidFill>
                <a:latin typeface="Arial Narrow"/>
              </a:rPr>
              <a:t>	Classic
</a:t>
            </a:r>
            <a:r>
              <a:rPr lang="ru-RU" sz="900" b="0" i="0" u="none" strike="noStrike" dirty="0" smtClean="0">
                <a:solidFill>
                  <a:srgbClr val="000000"/>
                </a:solidFill>
                <a:latin typeface="Arial Narrow"/>
              </a:rPr>
              <a:t>Фиксация:</a:t>
            </a:r>
            <a:r>
              <a:rPr sz="900" b="0" i="0" u="none" strike="noStrike" dirty="0">
                <a:solidFill>
                  <a:srgbClr val="000000"/>
                </a:solidFill>
                <a:latin typeface="Arial Narrow"/>
              </a:rPr>
              <a:t>	step-in
</a:t>
            </a:r>
            <a:r>
              <a:rPr lang="ru-RU" sz="900" b="0" i="0" u="none" strike="noStrike" dirty="0" smtClean="0">
                <a:solidFill>
                  <a:srgbClr val="000000"/>
                </a:solidFill>
                <a:latin typeface="Arial Narrow"/>
              </a:rPr>
              <a:t>Вес:</a:t>
            </a:r>
            <a:r>
              <a:rPr sz="900" b="0" i="0" u="none" strike="noStrike">
                <a:solidFill>
                  <a:srgbClr val="000000"/>
                </a:solidFill>
                <a:latin typeface="Arial Narrow"/>
              </a:rPr>
              <a:t>	</a:t>
            </a:r>
            <a:r>
              <a:rPr sz="900" b="0" i="0" u="none" strike="noStrike" smtClean="0">
                <a:solidFill>
                  <a:srgbClr val="000000"/>
                </a:solidFill>
                <a:latin typeface="Arial Narrow"/>
              </a:rPr>
              <a:t>242 g</a:t>
            </a:r>
            <a:r>
              <a:rPr sz="900" b="0" i="0" u="none" strike="noStrike" dirty="0">
                <a:solidFill>
                  <a:srgbClr val="000000"/>
                </a:solidFill>
                <a:latin typeface="Arial Narrow"/>
              </a:rPr>
              <a:t>
</a:t>
            </a:r>
          </a:p>
        </p:txBody>
      </p:sp>
      <p:sp>
        <p:nvSpPr>
          <p:cNvPr id="17" name="Textfeld 16"/>
          <p:cNvSpPr txBox="1"/>
          <p:nvPr/>
        </p:nvSpPr>
        <p:spPr>
          <a:xfrm>
            <a:off x="361950" y="3627333"/>
            <a:ext cx="2698909" cy="8572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620713" algn="l"/>
              </a:tabLst>
            </a:lvl1pPr>
          </a:lstStyle>
          <a:p>
            <a:pPr marL="171450" indent="-171450">
              <a:lnSpc>
                <a:spcPts val="1000"/>
              </a:lnSpc>
              <a:buFont typeface="Wingdings" charset="2"/>
              <a:buChar char="§"/>
            </a:pPr>
            <a:r>
              <a:rPr sz="900" b="0" i="0" u="none" strike="noStrike">
                <a:solidFill>
                  <a:srgbClr val="000000"/>
                </a:solidFill>
                <a:latin typeface="Arial Narrow"/>
              </a:rPr>
              <a:t>Turnlock
Double Lock Slider
Heel Pre-adjust
Step-In Funktion
Torsion-proofed body
Classic Flexor
Tool Free</a:t>
            </a:r>
          </a:p>
        </p:txBody>
      </p:sp>
      <p:sp>
        <p:nvSpPr>
          <p:cNvPr id="18" name="Textfeld 17"/>
          <p:cNvSpPr txBox="1"/>
          <p:nvPr/>
        </p:nvSpPr>
        <p:spPr>
          <a:xfrm>
            <a:off x="3238691" y="3627333"/>
            <a:ext cx="2698909" cy="8572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900000" algn="l"/>
              </a:tabLst>
            </a:lvl1pPr>
          </a:lstStyle>
          <a:p>
            <a:pPr lvl="0" indent="0" algn="l" fontAlgn="base">
              <a:lnSpc>
                <a:spcPts val="1000"/>
              </a:lnSpc>
            </a:pPr>
            <a:endParaRPr/>
          </a:p>
        </p:txBody>
      </p:sp>
      <p:sp>
        <p:nvSpPr>
          <p:cNvPr id="19" name="Textfeld 18"/>
          <p:cNvSpPr txBox="1"/>
          <p:nvPr/>
        </p:nvSpPr>
        <p:spPr>
          <a:xfrm>
            <a:off x="3947779" y="3619500"/>
            <a:ext cx="857250" cy="142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620713" algn="l"/>
              </a:tabLst>
            </a:lvl1pPr>
          </a:lstStyle>
          <a:p>
            <a:pPr lvl="0" indent="0" algn="l" fontAlgn="base"/>
            <a:r>
              <a:rPr sz="800" b="0" i="0" u="none" strike="noStrike">
                <a:solidFill>
                  <a:srgbClr val="000000"/>
                </a:solidFill>
                <a:latin typeface="Arial Narrow"/>
              </a:rPr>
              <a:t>Turn Lock</a:t>
            </a:r>
          </a:p>
        </p:txBody>
      </p:sp>
      <p:sp>
        <p:nvSpPr>
          <p:cNvPr id="20" name="Textfeld 19"/>
          <p:cNvSpPr txBox="1"/>
          <p:nvPr/>
        </p:nvSpPr>
        <p:spPr>
          <a:xfrm>
            <a:off x="5424154" y="3619500"/>
            <a:ext cx="857250" cy="142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620713" algn="l"/>
              </a:tabLst>
            </a:lvl1pPr>
          </a:lstStyle>
          <a:p>
            <a:pPr lvl="0" indent="0" algn="l" fontAlgn="base"/>
            <a:r>
              <a:rPr sz="800" b="0" i="0" u="none" strike="noStrike">
                <a:solidFill>
                  <a:srgbClr val="000000"/>
                </a:solidFill>
                <a:latin typeface="Arial Narrow"/>
              </a:rPr>
              <a:t>Tool Free</a:t>
            </a:r>
          </a:p>
        </p:txBody>
      </p:sp>
      <p:sp>
        <p:nvSpPr>
          <p:cNvPr id="21" name="Textfeld 20"/>
          <p:cNvSpPr txBox="1"/>
          <p:nvPr/>
        </p:nvSpPr>
        <p:spPr>
          <a:xfrm>
            <a:off x="3947779" y="4238625"/>
            <a:ext cx="857250" cy="142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620713" algn="l"/>
              </a:tabLst>
            </a:lvl1pPr>
          </a:lstStyle>
          <a:p>
            <a:pPr lvl="0" indent="0" algn="l" fontAlgn="base"/>
            <a:r>
              <a:rPr sz="800" b="0" i="0" u="none" strike="noStrike">
                <a:solidFill>
                  <a:srgbClr val="000000"/>
                </a:solidFill>
                <a:latin typeface="Arial Narrow"/>
              </a:rPr>
              <a:t>Double Lock Slider</a:t>
            </a:r>
          </a:p>
        </p:txBody>
      </p:sp>
      <p:sp>
        <p:nvSpPr>
          <p:cNvPr id="22" name="Textfeld 21"/>
          <p:cNvSpPr txBox="1"/>
          <p:nvPr/>
        </p:nvSpPr>
        <p:spPr>
          <a:xfrm>
            <a:off x="5424154" y="4238625"/>
            <a:ext cx="857250" cy="142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620713" algn="l"/>
              </a:tabLst>
            </a:lvl1pPr>
          </a:lstStyle>
          <a:p>
            <a:pPr lvl="0" indent="0" algn="l" fontAlgn="base"/>
            <a:r>
              <a:rPr sz="800" b="0" i="0" u="none" strike="noStrike">
                <a:solidFill>
                  <a:srgbClr val="000000"/>
                </a:solidFill>
                <a:latin typeface="Arial Narrow"/>
              </a:rPr>
              <a:t>Flowflex®</a:t>
            </a: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7763924" y="1229317"/>
            <a:ext cx="1052512" cy="378619"/>
          </a:xfrm>
          <a:prstGeom prst="roundRect">
            <a:avLst/>
          </a:prstGeom>
          <a:noFill/>
          <a:ln w="31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dirty="0" smtClean="0"/>
              <a:t>35</a:t>
            </a:r>
            <a:r>
              <a:rPr lang="ru-RU" dirty="0" smtClean="0"/>
              <a:t>00</a:t>
            </a:r>
            <a:r>
              <a:rPr lang="en-US" dirty="0" smtClean="0"/>
              <a:t> P </a:t>
            </a:r>
            <a:endParaRPr lang="ru-RU" dirty="0">
              <a:solidFill>
                <a:srgbClr val="2E2056"/>
              </a:solidFill>
              <a:latin typeface="Helvetica" charset="-52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rafik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9725" y="1084985"/>
            <a:ext cx="5808052" cy="809625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8654" y="3676650"/>
            <a:ext cx="476250" cy="476250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05029" y="3676650"/>
            <a:ext cx="476250" cy="476250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28654" y="4295775"/>
            <a:ext cx="476250" cy="476250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05029" y="4295775"/>
            <a:ext cx="476250" cy="476250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361950" y="4897620"/>
            <a:ext cx="827665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620713" algn="l"/>
              </a:tabLst>
            </a:lvl1pPr>
          </a:lstStyle>
          <a:p>
            <a:pPr lvl="0" indent="0" algn="l" fontAlgn="base"/>
            <a:r>
              <a:rPr sz="900" b="0" i="0" u="none" strike="noStrike" dirty="0">
                <a:solidFill>
                  <a:srgbClr val="FFFFFF"/>
                </a:solidFill>
                <a:latin typeface="Arial Narrow"/>
              </a:rPr>
              <a:t>Line Up 19|20 // Nordic // </a:t>
            </a:r>
            <a:r>
              <a:rPr lang="ru-RU" sz="900" b="0" i="0" u="none" strike="noStrike" dirty="0" smtClean="0">
                <a:solidFill>
                  <a:srgbClr val="FFFFFF"/>
                </a:solidFill>
                <a:latin typeface="Arial Narrow"/>
              </a:rPr>
              <a:t>Лыжные крепления</a:t>
            </a:r>
            <a:r>
              <a:rPr sz="900" b="0" i="0" u="none" strike="noStrike" dirty="0" smtClean="0">
                <a:solidFill>
                  <a:srgbClr val="FFFFFF"/>
                </a:solidFill>
                <a:latin typeface="Arial Narrow"/>
              </a:rPr>
              <a:t> </a:t>
            </a:r>
            <a:r>
              <a:rPr sz="900" b="0" i="0" u="none" strike="noStrike" dirty="0">
                <a:solidFill>
                  <a:srgbClr val="FFFFFF"/>
                </a:solidFill>
                <a:latin typeface="Arial Narrow"/>
              </a:rPr>
              <a:t>// Fitness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361950" y="374249"/>
            <a:ext cx="8276654" cy="2857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620713" algn="l"/>
              </a:tabLst>
            </a:lvl1pPr>
          </a:lstStyle>
          <a:p>
            <a:pPr lvl="0" indent="0" algn="l" fontAlgn="base"/>
            <a:r>
              <a:rPr sz="2800" b="1" i="0" u="none" strike="noStrike">
                <a:solidFill>
                  <a:srgbClr val="000000"/>
                </a:solidFill>
                <a:latin typeface="Arial Narrow"/>
              </a:rPr>
              <a:t>CONTROL STEP-IN IFP BLACK/YELLOW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361950" y="2025981"/>
            <a:ext cx="3879232" cy="2447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620713" algn="l"/>
              </a:tabLst>
            </a:lvl1pPr>
          </a:lstStyle>
          <a:p>
            <a:pPr lvl="0" indent="0" algn="l" fontAlgn="base"/>
            <a:r>
              <a:rPr sz="1000" b="1" i="0" u="none" strike="noStrike">
                <a:solidFill>
                  <a:srgbClr val="000000"/>
                </a:solidFill>
                <a:latin typeface="Arial Narrow"/>
              </a:rPr>
              <a:t>CONTROL STEP-IN IFP BLACK/YELLOW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361950" y="3418618"/>
            <a:ext cx="3879232" cy="2447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620713" algn="l"/>
              </a:tabLst>
            </a:lvl1pPr>
          </a:lstStyle>
          <a:p>
            <a:pPr lvl="0" indent="0" algn="l" fontAlgn="base"/>
            <a:r>
              <a:rPr lang="ru-RU" sz="1000" b="1" i="0" u="none" strike="noStrike" dirty="0" smtClean="0">
                <a:solidFill>
                  <a:srgbClr val="000000"/>
                </a:solidFill>
                <a:latin typeface="Arial Narrow"/>
              </a:rPr>
              <a:t>ТЕХНОЛОГИИ</a:t>
            </a:r>
            <a:endParaRPr sz="1000" b="1" i="0" u="none" strike="noStrike" dirty="0">
              <a:solidFill>
                <a:srgbClr val="000000"/>
              </a:solidFill>
              <a:latin typeface="Arial Narrow"/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3238691" y="2025981"/>
            <a:ext cx="3879232" cy="2447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620713" algn="l"/>
              </a:tabLst>
            </a:lvl1pPr>
          </a:lstStyle>
          <a:p>
            <a:pPr lvl="0" indent="0" algn="l" fontAlgn="base"/>
            <a:r>
              <a:rPr lang="ru-RU" sz="1000" b="1" i="0" u="none" strike="noStrike" dirty="0" smtClean="0">
                <a:solidFill>
                  <a:srgbClr val="000000"/>
                </a:solidFill>
                <a:latin typeface="Arial Narrow"/>
              </a:rPr>
              <a:t>ПРЕИМУЩЕСТВА ДЛЯ ПОТРЕБИТЕЛЕЙ</a:t>
            </a:r>
            <a:endParaRPr sz="1000" b="1" i="0" u="none" strike="noStrike" dirty="0">
              <a:solidFill>
                <a:srgbClr val="000000"/>
              </a:solidFill>
              <a:latin typeface="Arial Narrow"/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3238691" y="3418618"/>
            <a:ext cx="3879232" cy="2447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620713" algn="l"/>
              </a:tabLst>
            </a:lvl1pPr>
          </a:lstStyle>
          <a:p>
            <a:pPr lvl="0" indent="0" algn="l" fontAlgn="base"/>
            <a:r>
              <a:rPr lang="ru-RU" sz="1000" b="1" i="0" u="none" strike="noStrike" dirty="0" smtClean="0">
                <a:solidFill>
                  <a:srgbClr val="000000"/>
                </a:solidFill>
                <a:latin typeface="Arial Narrow"/>
              </a:rPr>
              <a:t>ОСНОВНЫЕ ТЕХНОЛОГИИ</a:t>
            </a:r>
            <a:endParaRPr sz="1000" b="1" i="0" u="none" strike="noStrike" dirty="0">
              <a:solidFill>
                <a:srgbClr val="000000"/>
              </a:solidFill>
              <a:latin typeface="Arial Narrow"/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6117527" y="2025981"/>
            <a:ext cx="3879232" cy="2447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620713" algn="l"/>
              </a:tabLst>
            </a:lvl1pPr>
          </a:lstStyle>
          <a:p>
            <a:pPr lvl="0" indent="0" algn="l" fontAlgn="base"/>
            <a:r>
              <a:rPr lang="ru-RU" sz="1000" b="1" i="0" u="none" strike="noStrike" dirty="0" smtClean="0">
                <a:solidFill>
                  <a:srgbClr val="000000"/>
                </a:solidFill>
                <a:latin typeface="Arial Narrow"/>
              </a:rPr>
              <a:t>ИНФОРМАЦИЯ</a:t>
            </a:r>
            <a:endParaRPr sz="1000" b="1" i="0" u="none" strike="noStrike" dirty="0">
              <a:solidFill>
                <a:srgbClr val="000000"/>
              </a:solidFill>
              <a:latin typeface="Arial Narrow"/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361950" y="2234696"/>
            <a:ext cx="2698909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620713" algn="l"/>
              </a:tabLst>
            </a:lvl1pPr>
          </a:lstStyle>
          <a:p>
            <a:pPr lvl="0" fontAlgn="base">
              <a:lnSpc>
                <a:spcPts val="1000"/>
              </a:lnSpc>
            </a:pPr>
            <a:r>
              <a:rPr lang="ru-RU" sz="900" dirty="0">
                <a:solidFill>
                  <a:srgbClr val="000000"/>
                </a:solidFill>
                <a:latin typeface="Arial Narrow"/>
              </a:rPr>
              <a:t>Прогулочное полуавтоматическое крепление для классического хода для лыж с платформой IFP. Крепления </a:t>
            </a:r>
            <a:r>
              <a:rPr lang="ru-RU" sz="900" dirty="0" err="1">
                <a:solidFill>
                  <a:srgbClr val="000000"/>
                </a:solidFill>
                <a:latin typeface="Arial Narrow"/>
              </a:rPr>
              <a:t>Turnamic</a:t>
            </a:r>
            <a:r>
              <a:rPr lang="ru-RU" sz="900" dirty="0">
                <a:solidFill>
                  <a:srgbClr val="000000"/>
                </a:solidFill>
                <a:latin typeface="Arial Narrow"/>
              </a:rPr>
              <a:t> устанавливаются и регулируются без дополнительных инструментов.</a:t>
            </a:r>
          </a:p>
        </p:txBody>
      </p:sp>
      <p:sp>
        <p:nvSpPr>
          <p:cNvPr id="15" name="Textfeld 14"/>
          <p:cNvSpPr txBox="1"/>
          <p:nvPr/>
        </p:nvSpPr>
        <p:spPr>
          <a:xfrm>
            <a:off x="3238691" y="2234696"/>
            <a:ext cx="2698909" cy="7335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620713" algn="l"/>
              </a:tabLst>
            </a:lvl1pPr>
          </a:lstStyle>
          <a:p>
            <a:pPr marL="171450" indent="-171450">
              <a:lnSpc>
                <a:spcPts val="1000"/>
              </a:lnSpc>
              <a:buFont typeface="Wingdings" charset="2"/>
              <a:buChar char="§"/>
            </a:pPr>
            <a:r>
              <a:rPr lang="ru-RU" sz="900" b="0" i="0" u="none" strike="noStrike" dirty="0" smtClean="0">
                <a:solidFill>
                  <a:srgbClr val="000000"/>
                </a:solidFill>
                <a:latin typeface="Arial Narrow"/>
              </a:rPr>
              <a:t>Легко использовать</a:t>
            </a:r>
            <a:r>
              <a:rPr sz="900" b="0" i="0" u="none" strike="noStrike" dirty="0">
                <a:solidFill>
                  <a:srgbClr val="000000"/>
                </a:solidFill>
                <a:latin typeface="Arial Narrow"/>
              </a:rPr>
              <a:t>
</a:t>
            </a:r>
            <a:r>
              <a:rPr lang="ru-RU" sz="900" b="0" i="0" u="none" strike="noStrike" dirty="0" smtClean="0">
                <a:solidFill>
                  <a:srgbClr val="000000"/>
                </a:solidFill>
                <a:latin typeface="Arial Narrow"/>
              </a:rPr>
              <a:t>Установка и регулировка без инструментов</a:t>
            </a:r>
            <a:r>
              <a:rPr sz="900" b="0" i="0" u="none" strike="noStrike" dirty="0">
                <a:solidFill>
                  <a:srgbClr val="000000"/>
                </a:solidFill>
                <a:latin typeface="Arial Narrow"/>
              </a:rPr>
              <a:t>
</a:t>
            </a:r>
            <a:r>
              <a:rPr lang="ru-RU" sz="900" b="0" i="0" u="none" strike="noStrike" dirty="0" smtClean="0">
                <a:solidFill>
                  <a:srgbClr val="000000"/>
                </a:solidFill>
                <a:latin typeface="Arial Narrow"/>
              </a:rPr>
              <a:t>Устойчивость и контроль</a:t>
            </a:r>
            <a:r>
              <a:rPr sz="900" b="0" i="0" u="none" strike="noStrike" dirty="0">
                <a:solidFill>
                  <a:srgbClr val="000000"/>
                </a:solidFill>
                <a:latin typeface="Arial Narrow"/>
              </a:rPr>
              <a:t>
</a:t>
            </a:r>
            <a:r>
              <a:rPr lang="ru-RU" sz="900" b="0" i="0" u="none" strike="noStrike" dirty="0" smtClean="0">
                <a:solidFill>
                  <a:srgbClr val="000000"/>
                </a:solidFill>
                <a:latin typeface="Arial Narrow"/>
              </a:rPr>
              <a:t>Легко пристегивать ботинок</a:t>
            </a:r>
            <a:r>
              <a:rPr sz="900" b="0" i="0" u="none" strike="noStrike" dirty="0">
                <a:solidFill>
                  <a:srgbClr val="000000"/>
                </a:solidFill>
                <a:latin typeface="Arial Narrow"/>
              </a:rPr>
              <a:t>
</a:t>
            </a:r>
            <a:r>
              <a:rPr lang="ru-RU" sz="900" b="0" i="0" u="none" strike="noStrike" dirty="0" smtClean="0">
                <a:solidFill>
                  <a:srgbClr val="000000"/>
                </a:solidFill>
                <a:latin typeface="Arial Narrow"/>
              </a:rPr>
              <a:t>Легкие</a:t>
            </a:r>
            <a:endParaRPr sz="900" b="0" i="0" u="none" strike="noStrike" dirty="0">
              <a:solidFill>
                <a:srgbClr val="000000"/>
              </a:solidFill>
              <a:latin typeface="Arial Narrow"/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6117527" y="2234696"/>
            <a:ext cx="2698909" cy="7335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900000" algn="l"/>
              </a:tabLst>
            </a:lvl1pPr>
          </a:lstStyle>
          <a:p>
            <a:pPr lvl="0" indent="0" algn="l" fontAlgn="base">
              <a:lnSpc>
                <a:spcPts val="1000"/>
              </a:lnSpc>
            </a:pPr>
            <a:r>
              <a:rPr lang="ru-RU" sz="900" b="0" i="0" u="none" strike="noStrike" dirty="0" smtClean="0">
                <a:solidFill>
                  <a:srgbClr val="000000"/>
                </a:solidFill>
                <a:latin typeface="Arial Narrow"/>
              </a:rPr>
              <a:t>Артикул:</a:t>
            </a:r>
            <a:r>
              <a:rPr sz="900" b="0" i="0" u="none" strike="noStrike" dirty="0">
                <a:solidFill>
                  <a:srgbClr val="000000"/>
                </a:solidFill>
                <a:latin typeface="Arial Narrow"/>
              </a:rPr>
              <a:t>	S60217
</a:t>
            </a:r>
            <a:r>
              <a:rPr lang="ru-RU" sz="900" b="0" i="0" u="none" strike="noStrike" dirty="0" smtClean="0">
                <a:solidFill>
                  <a:srgbClr val="000000"/>
                </a:solidFill>
                <a:latin typeface="Arial Narrow"/>
              </a:rPr>
              <a:t>Флексор:</a:t>
            </a:r>
            <a:r>
              <a:rPr sz="900" b="0" i="0" u="none" strike="noStrike" dirty="0">
                <a:solidFill>
                  <a:srgbClr val="000000"/>
                </a:solidFill>
                <a:latin typeface="Arial Narrow"/>
              </a:rPr>
              <a:t>	Classic
</a:t>
            </a:r>
            <a:r>
              <a:rPr lang="ru-RU" sz="900" b="0" i="0" u="none" strike="noStrike" dirty="0" smtClean="0">
                <a:solidFill>
                  <a:srgbClr val="000000"/>
                </a:solidFill>
                <a:latin typeface="Arial Narrow"/>
              </a:rPr>
              <a:t>Фиксация:</a:t>
            </a:r>
            <a:r>
              <a:rPr sz="900" b="0" i="0" u="none" strike="noStrike" dirty="0">
                <a:solidFill>
                  <a:srgbClr val="000000"/>
                </a:solidFill>
                <a:latin typeface="Arial Narrow"/>
              </a:rPr>
              <a:t>	step-in
</a:t>
            </a:r>
            <a:r>
              <a:rPr lang="ru-RU" sz="900" b="0" i="0" u="none" strike="noStrike" dirty="0" smtClean="0">
                <a:solidFill>
                  <a:srgbClr val="000000"/>
                </a:solidFill>
                <a:latin typeface="Arial Narrow"/>
              </a:rPr>
              <a:t>Вес:</a:t>
            </a:r>
            <a:r>
              <a:rPr sz="900" b="0" i="0" u="none" strike="noStrike">
                <a:solidFill>
                  <a:srgbClr val="000000"/>
                </a:solidFill>
                <a:latin typeface="Arial Narrow"/>
              </a:rPr>
              <a:t>	</a:t>
            </a:r>
            <a:r>
              <a:rPr sz="900" b="0" i="0" u="none" strike="noStrike" smtClean="0">
                <a:solidFill>
                  <a:srgbClr val="000000"/>
                </a:solidFill>
                <a:latin typeface="Arial Narrow"/>
              </a:rPr>
              <a:t>242 g</a:t>
            </a:r>
            <a:r>
              <a:rPr sz="900" b="0" i="0" u="none" strike="noStrike" dirty="0">
                <a:solidFill>
                  <a:srgbClr val="000000"/>
                </a:solidFill>
                <a:latin typeface="Arial Narrow"/>
              </a:rPr>
              <a:t>
</a:t>
            </a:r>
          </a:p>
        </p:txBody>
      </p:sp>
      <p:sp>
        <p:nvSpPr>
          <p:cNvPr id="17" name="Textfeld 16"/>
          <p:cNvSpPr txBox="1"/>
          <p:nvPr/>
        </p:nvSpPr>
        <p:spPr>
          <a:xfrm>
            <a:off x="361950" y="3627333"/>
            <a:ext cx="2698909" cy="8572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620713" algn="l"/>
              </a:tabLst>
            </a:lvl1pPr>
          </a:lstStyle>
          <a:p>
            <a:pPr marL="171450" indent="-171450">
              <a:lnSpc>
                <a:spcPts val="1000"/>
              </a:lnSpc>
              <a:buFont typeface="Wingdings" charset="2"/>
              <a:buChar char="§"/>
            </a:pPr>
            <a:r>
              <a:rPr sz="900" b="0" i="0" u="none" strike="noStrike">
                <a:solidFill>
                  <a:srgbClr val="000000"/>
                </a:solidFill>
                <a:latin typeface="Arial Narrow"/>
              </a:rPr>
              <a:t>Turnlock
Double Lock Slider
Heel Pre-adjust
Step-In Funktion
Torsion-proofed body
Classic Flexor
Tool Free</a:t>
            </a:r>
          </a:p>
        </p:txBody>
      </p:sp>
      <p:sp>
        <p:nvSpPr>
          <p:cNvPr id="18" name="Textfeld 17"/>
          <p:cNvSpPr txBox="1"/>
          <p:nvPr/>
        </p:nvSpPr>
        <p:spPr>
          <a:xfrm>
            <a:off x="3238691" y="3627333"/>
            <a:ext cx="2698909" cy="8572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900000" algn="l"/>
              </a:tabLst>
            </a:lvl1pPr>
          </a:lstStyle>
          <a:p>
            <a:pPr lvl="0" indent="0" algn="l" fontAlgn="base">
              <a:lnSpc>
                <a:spcPts val="1000"/>
              </a:lnSpc>
            </a:pPr>
            <a:endParaRPr/>
          </a:p>
        </p:txBody>
      </p:sp>
      <p:sp>
        <p:nvSpPr>
          <p:cNvPr id="19" name="Textfeld 18"/>
          <p:cNvSpPr txBox="1"/>
          <p:nvPr/>
        </p:nvSpPr>
        <p:spPr>
          <a:xfrm>
            <a:off x="3947779" y="3619500"/>
            <a:ext cx="857250" cy="142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620713" algn="l"/>
              </a:tabLst>
            </a:lvl1pPr>
          </a:lstStyle>
          <a:p>
            <a:pPr lvl="0" indent="0" algn="l" fontAlgn="base"/>
            <a:r>
              <a:rPr sz="800" b="0" i="0" u="none" strike="noStrike">
                <a:solidFill>
                  <a:srgbClr val="000000"/>
                </a:solidFill>
                <a:latin typeface="Arial Narrow"/>
              </a:rPr>
              <a:t>Turn Lock</a:t>
            </a:r>
          </a:p>
        </p:txBody>
      </p:sp>
      <p:sp>
        <p:nvSpPr>
          <p:cNvPr id="20" name="Textfeld 19"/>
          <p:cNvSpPr txBox="1"/>
          <p:nvPr/>
        </p:nvSpPr>
        <p:spPr>
          <a:xfrm>
            <a:off x="5424154" y="3619500"/>
            <a:ext cx="857250" cy="142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620713" algn="l"/>
              </a:tabLst>
            </a:lvl1pPr>
          </a:lstStyle>
          <a:p>
            <a:pPr lvl="0" indent="0" algn="l" fontAlgn="base"/>
            <a:r>
              <a:rPr sz="800" b="0" i="0" u="none" strike="noStrike">
                <a:solidFill>
                  <a:srgbClr val="000000"/>
                </a:solidFill>
                <a:latin typeface="Arial Narrow"/>
              </a:rPr>
              <a:t>Tool Free</a:t>
            </a:r>
          </a:p>
        </p:txBody>
      </p:sp>
      <p:sp>
        <p:nvSpPr>
          <p:cNvPr id="21" name="Textfeld 20"/>
          <p:cNvSpPr txBox="1"/>
          <p:nvPr/>
        </p:nvSpPr>
        <p:spPr>
          <a:xfrm>
            <a:off x="3947779" y="4238625"/>
            <a:ext cx="857250" cy="142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620713" algn="l"/>
              </a:tabLst>
            </a:lvl1pPr>
          </a:lstStyle>
          <a:p>
            <a:pPr lvl="0" indent="0" algn="l" fontAlgn="base"/>
            <a:r>
              <a:rPr sz="800" b="0" i="0" u="none" strike="noStrike">
                <a:solidFill>
                  <a:srgbClr val="000000"/>
                </a:solidFill>
                <a:latin typeface="Arial Narrow"/>
              </a:rPr>
              <a:t>Double Lock Slider</a:t>
            </a:r>
          </a:p>
        </p:txBody>
      </p:sp>
      <p:sp>
        <p:nvSpPr>
          <p:cNvPr id="22" name="Textfeld 21"/>
          <p:cNvSpPr txBox="1"/>
          <p:nvPr/>
        </p:nvSpPr>
        <p:spPr>
          <a:xfrm>
            <a:off x="5424154" y="4238625"/>
            <a:ext cx="857250" cy="142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620713" algn="l"/>
              </a:tabLst>
            </a:lvl1pPr>
          </a:lstStyle>
          <a:p>
            <a:pPr lvl="0" indent="0" algn="l" fontAlgn="base"/>
            <a:r>
              <a:rPr sz="800" b="0" i="0" u="none" strike="noStrike">
                <a:solidFill>
                  <a:srgbClr val="000000"/>
                </a:solidFill>
                <a:latin typeface="Arial Narrow"/>
              </a:rPr>
              <a:t>Flowflex®</a:t>
            </a: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7763924" y="1229317"/>
            <a:ext cx="1052512" cy="378619"/>
          </a:xfrm>
          <a:prstGeom prst="roundRect">
            <a:avLst/>
          </a:prstGeom>
          <a:noFill/>
          <a:ln w="31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dirty="0" smtClean="0"/>
              <a:t>35</a:t>
            </a:r>
            <a:r>
              <a:rPr lang="ru-RU" dirty="0" smtClean="0"/>
              <a:t>00</a:t>
            </a:r>
            <a:r>
              <a:rPr lang="en-US" dirty="0" smtClean="0"/>
              <a:t> P </a:t>
            </a:r>
            <a:endParaRPr lang="ru-RU" dirty="0">
              <a:solidFill>
                <a:srgbClr val="2E2056"/>
              </a:solidFill>
              <a:latin typeface="Helvetica" charset="-52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rafik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9725" y="1084985"/>
            <a:ext cx="5808052" cy="809625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8654" y="3676650"/>
            <a:ext cx="476250" cy="476250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05029" y="3676650"/>
            <a:ext cx="476250" cy="476250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28654" y="4295775"/>
            <a:ext cx="476250" cy="476250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05029" y="4295775"/>
            <a:ext cx="476250" cy="476250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361950" y="4897620"/>
            <a:ext cx="827665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620713" algn="l"/>
              </a:tabLst>
            </a:lvl1pPr>
          </a:lstStyle>
          <a:p>
            <a:pPr lvl="0" indent="0" algn="l" fontAlgn="base"/>
            <a:r>
              <a:rPr sz="900" b="0" i="0" u="none" strike="noStrike" dirty="0">
                <a:solidFill>
                  <a:srgbClr val="FFFFFF"/>
                </a:solidFill>
                <a:latin typeface="Arial Narrow"/>
              </a:rPr>
              <a:t>Line Up 19|20 // Nordic // </a:t>
            </a:r>
            <a:r>
              <a:rPr lang="ru-RU" sz="900" b="0" i="0" u="none" strike="noStrike" dirty="0" smtClean="0">
                <a:solidFill>
                  <a:srgbClr val="FFFFFF"/>
                </a:solidFill>
                <a:latin typeface="Arial Narrow"/>
              </a:rPr>
              <a:t>Лыжные крепления</a:t>
            </a:r>
            <a:r>
              <a:rPr sz="900" b="0" i="0" u="none" strike="noStrike" dirty="0" smtClean="0">
                <a:solidFill>
                  <a:srgbClr val="FFFFFF"/>
                </a:solidFill>
                <a:latin typeface="Arial Narrow"/>
              </a:rPr>
              <a:t> </a:t>
            </a:r>
            <a:r>
              <a:rPr sz="900" b="0" i="0" u="none" strike="noStrike" dirty="0">
                <a:solidFill>
                  <a:srgbClr val="FFFFFF"/>
                </a:solidFill>
                <a:latin typeface="Arial Narrow"/>
              </a:rPr>
              <a:t>// Fitness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361950" y="374249"/>
            <a:ext cx="8276654" cy="2857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620713" algn="l"/>
              </a:tabLst>
            </a:lvl1pPr>
          </a:lstStyle>
          <a:p>
            <a:pPr lvl="0" indent="0" algn="l" fontAlgn="base"/>
            <a:r>
              <a:rPr sz="2800" b="1" i="0" u="none" strike="noStrike">
                <a:solidFill>
                  <a:srgbClr val="000000"/>
                </a:solidFill>
                <a:latin typeface="Arial Narrow"/>
              </a:rPr>
              <a:t>TOUR STEP-IN IFP BLACK/WHITE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361950" y="2025981"/>
            <a:ext cx="3879232" cy="2447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620713" algn="l"/>
              </a:tabLst>
            </a:lvl1pPr>
          </a:lstStyle>
          <a:p>
            <a:pPr lvl="0" indent="0" algn="l" fontAlgn="base"/>
            <a:r>
              <a:rPr sz="1000" b="1" i="0" u="none" strike="noStrike">
                <a:solidFill>
                  <a:srgbClr val="000000"/>
                </a:solidFill>
                <a:latin typeface="Arial Narrow"/>
              </a:rPr>
              <a:t>TOUR STEP-IN IFP BLACK/WHITE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361950" y="3418618"/>
            <a:ext cx="3879232" cy="2447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620713" algn="l"/>
              </a:tabLst>
            </a:lvl1pPr>
          </a:lstStyle>
          <a:p>
            <a:pPr lvl="0" indent="0" algn="l" fontAlgn="base"/>
            <a:r>
              <a:rPr lang="ru-RU" sz="1000" b="1" i="0" u="none" strike="noStrike" dirty="0" smtClean="0">
                <a:solidFill>
                  <a:srgbClr val="000000"/>
                </a:solidFill>
                <a:latin typeface="Arial Narrow"/>
              </a:rPr>
              <a:t>ТЕХНОЛОГИИ</a:t>
            </a:r>
            <a:endParaRPr sz="1000" b="1" i="0" u="none" strike="noStrike" dirty="0">
              <a:solidFill>
                <a:srgbClr val="000000"/>
              </a:solidFill>
              <a:latin typeface="Arial Narrow"/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3238691" y="2025981"/>
            <a:ext cx="3879232" cy="2447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620713" algn="l"/>
              </a:tabLst>
            </a:lvl1pPr>
          </a:lstStyle>
          <a:p>
            <a:pPr lvl="0" indent="0" algn="l" fontAlgn="base"/>
            <a:r>
              <a:rPr lang="ru-RU" sz="1000" b="1" i="0" u="none" strike="noStrike" dirty="0" smtClean="0">
                <a:solidFill>
                  <a:srgbClr val="000000"/>
                </a:solidFill>
                <a:latin typeface="Arial Narrow"/>
              </a:rPr>
              <a:t>ПРЕИМУЩЕСТВА ДЛЯ ПОТРЕБИТЕЛЕЙ</a:t>
            </a:r>
            <a:endParaRPr sz="1000" b="1" i="0" u="none" strike="noStrike" dirty="0">
              <a:solidFill>
                <a:srgbClr val="000000"/>
              </a:solidFill>
              <a:latin typeface="Arial Narrow"/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3238691" y="3418618"/>
            <a:ext cx="3879232" cy="2447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620713" algn="l"/>
              </a:tabLst>
            </a:lvl1pPr>
          </a:lstStyle>
          <a:p>
            <a:pPr lvl="0" indent="0" algn="l" fontAlgn="base"/>
            <a:r>
              <a:rPr lang="ru-RU" sz="1000" b="1" i="0" u="none" strike="noStrike" dirty="0" smtClean="0">
                <a:solidFill>
                  <a:srgbClr val="000000"/>
                </a:solidFill>
                <a:latin typeface="Arial Narrow"/>
              </a:rPr>
              <a:t>ОСНОВНЫЕ ТЕХНОЛОГИИ</a:t>
            </a:r>
            <a:endParaRPr sz="1000" b="1" i="0" u="none" strike="noStrike" dirty="0">
              <a:solidFill>
                <a:srgbClr val="000000"/>
              </a:solidFill>
              <a:latin typeface="Arial Narrow"/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6117527" y="2025981"/>
            <a:ext cx="3879232" cy="2447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620713" algn="l"/>
              </a:tabLst>
            </a:lvl1pPr>
          </a:lstStyle>
          <a:p>
            <a:pPr lvl="0" indent="0" algn="l" fontAlgn="base"/>
            <a:r>
              <a:rPr lang="ru-RU" sz="1000" b="1" i="0" u="none" strike="noStrike" dirty="0" smtClean="0">
                <a:solidFill>
                  <a:srgbClr val="000000"/>
                </a:solidFill>
                <a:latin typeface="Arial Narrow"/>
              </a:rPr>
              <a:t>ИНФОРМАЦИЯ</a:t>
            </a:r>
            <a:endParaRPr sz="1000" b="1" i="0" u="none" strike="noStrike" dirty="0">
              <a:solidFill>
                <a:srgbClr val="000000"/>
              </a:solidFill>
              <a:latin typeface="Arial Narrow"/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361950" y="2234696"/>
            <a:ext cx="2698909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620713" algn="l"/>
              </a:tabLst>
            </a:lvl1pPr>
          </a:lstStyle>
          <a:p>
            <a:pPr lvl="0" fontAlgn="base">
              <a:lnSpc>
                <a:spcPts val="1000"/>
              </a:lnSpc>
            </a:pPr>
            <a:r>
              <a:rPr lang="ru-RU" sz="900" dirty="0">
                <a:solidFill>
                  <a:srgbClr val="000000"/>
                </a:solidFill>
                <a:latin typeface="Arial Narrow"/>
              </a:rPr>
              <a:t>Прогулочное полуавтоматическое крепление для классического хода для лыж с платформой IFP. Крепления </a:t>
            </a:r>
            <a:r>
              <a:rPr lang="ru-RU" sz="900" dirty="0" err="1">
                <a:solidFill>
                  <a:srgbClr val="000000"/>
                </a:solidFill>
                <a:latin typeface="Arial Narrow"/>
              </a:rPr>
              <a:t>Turnamic</a:t>
            </a:r>
            <a:r>
              <a:rPr lang="ru-RU" sz="900" dirty="0">
                <a:solidFill>
                  <a:srgbClr val="000000"/>
                </a:solidFill>
                <a:latin typeface="Arial Narrow"/>
              </a:rPr>
              <a:t> устанавливаются и регулируются без дополнительных инструментов.</a:t>
            </a:r>
          </a:p>
        </p:txBody>
      </p:sp>
      <p:sp>
        <p:nvSpPr>
          <p:cNvPr id="15" name="Textfeld 14"/>
          <p:cNvSpPr txBox="1"/>
          <p:nvPr/>
        </p:nvSpPr>
        <p:spPr>
          <a:xfrm>
            <a:off x="3238691" y="2234696"/>
            <a:ext cx="2698909" cy="7335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620713" algn="l"/>
              </a:tabLst>
            </a:lvl1pPr>
          </a:lstStyle>
          <a:p>
            <a:pPr marL="171450" indent="-171450">
              <a:lnSpc>
                <a:spcPts val="1000"/>
              </a:lnSpc>
              <a:buFont typeface="Wingdings" charset="2"/>
              <a:buChar char="§"/>
            </a:pPr>
            <a:r>
              <a:rPr lang="ru-RU" sz="900" dirty="0">
                <a:solidFill>
                  <a:srgbClr val="000000"/>
                </a:solidFill>
                <a:latin typeface="Arial Narrow"/>
              </a:rPr>
              <a:t>Легко использовать
Установка и регулировка без инструментов
Устойчивость и контроль
Легко пристегивать ботинок
Легкие</a:t>
            </a:r>
          </a:p>
        </p:txBody>
      </p:sp>
      <p:sp>
        <p:nvSpPr>
          <p:cNvPr id="16" name="Textfeld 15"/>
          <p:cNvSpPr txBox="1"/>
          <p:nvPr/>
        </p:nvSpPr>
        <p:spPr>
          <a:xfrm>
            <a:off x="6117527" y="2234696"/>
            <a:ext cx="2698909" cy="7335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900000" algn="l"/>
              </a:tabLst>
            </a:lvl1pPr>
          </a:lstStyle>
          <a:p>
            <a:pPr lvl="0" indent="0" algn="l" fontAlgn="base">
              <a:lnSpc>
                <a:spcPts val="1000"/>
              </a:lnSpc>
            </a:pPr>
            <a:r>
              <a:rPr lang="ru-RU" sz="900" b="0" i="0" u="none" strike="noStrike" dirty="0" smtClean="0">
                <a:solidFill>
                  <a:srgbClr val="000000"/>
                </a:solidFill>
                <a:latin typeface="Arial Narrow"/>
              </a:rPr>
              <a:t>Артикул:</a:t>
            </a:r>
            <a:r>
              <a:rPr sz="900" b="0" i="0" u="none" strike="noStrike" dirty="0">
                <a:solidFill>
                  <a:srgbClr val="000000"/>
                </a:solidFill>
                <a:latin typeface="Arial Narrow"/>
              </a:rPr>
              <a:t>	S60417
</a:t>
            </a:r>
            <a:r>
              <a:rPr lang="ru-RU" sz="900" b="0" i="0" u="none" strike="noStrike" dirty="0" smtClean="0">
                <a:solidFill>
                  <a:srgbClr val="000000"/>
                </a:solidFill>
                <a:latin typeface="Arial Narrow"/>
              </a:rPr>
              <a:t>Флексор:</a:t>
            </a:r>
            <a:r>
              <a:rPr sz="900" b="0" i="0" u="none" strike="noStrike" dirty="0">
                <a:solidFill>
                  <a:srgbClr val="000000"/>
                </a:solidFill>
                <a:latin typeface="Arial Narrow"/>
              </a:rPr>
              <a:t>	Classic
</a:t>
            </a:r>
            <a:r>
              <a:rPr lang="ru-RU" sz="900" b="0" i="0" u="none" strike="noStrike" dirty="0" smtClean="0">
                <a:solidFill>
                  <a:srgbClr val="000000"/>
                </a:solidFill>
                <a:latin typeface="Arial Narrow"/>
              </a:rPr>
              <a:t>Фиксация:</a:t>
            </a:r>
            <a:r>
              <a:rPr sz="900" b="0" i="0" u="none" strike="noStrike" dirty="0">
                <a:solidFill>
                  <a:srgbClr val="000000"/>
                </a:solidFill>
                <a:latin typeface="Arial Narrow"/>
              </a:rPr>
              <a:t>	step-in
</a:t>
            </a:r>
            <a:r>
              <a:rPr lang="ru-RU" sz="900" b="0" i="0" u="none" strike="noStrike" dirty="0" smtClean="0">
                <a:solidFill>
                  <a:srgbClr val="000000"/>
                </a:solidFill>
                <a:latin typeface="Arial Narrow"/>
              </a:rPr>
              <a:t>Вес:</a:t>
            </a:r>
            <a:r>
              <a:rPr sz="900" b="0" i="0" u="none" strike="noStrike">
                <a:solidFill>
                  <a:srgbClr val="000000"/>
                </a:solidFill>
                <a:latin typeface="Arial Narrow"/>
              </a:rPr>
              <a:t>	</a:t>
            </a:r>
            <a:r>
              <a:rPr sz="900" b="0" i="0" u="none" strike="noStrike" smtClean="0">
                <a:solidFill>
                  <a:srgbClr val="000000"/>
                </a:solidFill>
                <a:latin typeface="Arial Narrow"/>
              </a:rPr>
              <a:t>236 g</a:t>
            </a:r>
            <a:r>
              <a:rPr sz="900" b="0" i="0" u="none" strike="noStrike" dirty="0">
                <a:solidFill>
                  <a:srgbClr val="000000"/>
                </a:solidFill>
                <a:latin typeface="Arial Narrow"/>
              </a:rPr>
              <a:t>
</a:t>
            </a:r>
          </a:p>
        </p:txBody>
      </p:sp>
      <p:sp>
        <p:nvSpPr>
          <p:cNvPr id="17" name="Textfeld 16"/>
          <p:cNvSpPr txBox="1"/>
          <p:nvPr/>
        </p:nvSpPr>
        <p:spPr>
          <a:xfrm>
            <a:off x="361950" y="3627333"/>
            <a:ext cx="2698909" cy="8572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620713" algn="l"/>
              </a:tabLst>
            </a:lvl1pPr>
          </a:lstStyle>
          <a:p>
            <a:pPr marL="171450" indent="-171450">
              <a:lnSpc>
                <a:spcPts val="1000"/>
              </a:lnSpc>
              <a:buFont typeface="Wingdings" charset="2"/>
              <a:buChar char="§"/>
            </a:pPr>
            <a:r>
              <a:rPr sz="900" b="0" i="0" u="none" strike="noStrike" dirty="0" err="1">
                <a:solidFill>
                  <a:srgbClr val="000000"/>
                </a:solidFill>
                <a:latin typeface="Arial Narrow"/>
              </a:rPr>
              <a:t>Turnlock</a:t>
            </a:r>
            <a:r>
              <a:rPr sz="900" b="0" i="0" u="none" strike="noStrike" dirty="0">
                <a:solidFill>
                  <a:srgbClr val="000000"/>
                </a:solidFill>
                <a:latin typeface="Arial Narrow"/>
              </a:rPr>
              <a:t>
Clip Lock
Heel Pre-adjust
Step-In </a:t>
            </a:r>
            <a:r>
              <a:rPr sz="900" b="0" i="0" u="none" strike="noStrike" dirty="0" err="1">
                <a:solidFill>
                  <a:srgbClr val="000000"/>
                </a:solidFill>
                <a:latin typeface="Arial Narrow"/>
              </a:rPr>
              <a:t>Funktion</a:t>
            </a:r>
            <a:r>
              <a:rPr sz="900" b="0" i="0" u="none" strike="noStrike" dirty="0">
                <a:solidFill>
                  <a:srgbClr val="000000"/>
                </a:solidFill>
                <a:latin typeface="Arial Narrow"/>
              </a:rPr>
              <a:t>
Classic Flexor
Tool Free</a:t>
            </a:r>
          </a:p>
        </p:txBody>
      </p:sp>
      <p:sp>
        <p:nvSpPr>
          <p:cNvPr id="18" name="Textfeld 17"/>
          <p:cNvSpPr txBox="1"/>
          <p:nvPr/>
        </p:nvSpPr>
        <p:spPr>
          <a:xfrm>
            <a:off x="3238691" y="3627333"/>
            <a:ext cx="2698909" cy="8572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900000" algn="l"/>
              </a:tabLst>
            </a:lvl1pPr>
          </a:lstStyle>
          <a:p>
            <a:pPr lvl="0" indent="0" algn="l" fontAlgn="base">
              <a:lnSpc>
                <a:spcPts val="1000"/>
              </a:lnSpc>
            </a:pPr>
            <a:endParaRPr/>
          </a:p>
        </p:txBody>
      </p:sp>
      <p:sp>
        <p:nvSpPr>
          <p:cNvPr id="19" name="Textfeld 18"/>
          <p:cNvSpPr txBox="1"/>
          <p:nvPr/>
        </p:nvSpPr>
        <p:spPr>
          <a:xfrm>
            <a:off x="3947779" y="3619500"/>
            <a:ext cx="857250" cy="142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620713" algn="l"/>
              </a:tabLst>
            </a:lvl1pPr>
          </a:lstStyle>
          <a:p>
            <a:pPr lvl="0" indent="0" algn="l" fontAlgn="base"/>
            <a:r>
              <a:rPr sz="800" b="0" i="0" u="none" strike="noStrike">
                <a:solidFill>
                  <a:srgbClr val="000000"/>
                </a:solidFill>
                <a:latin typeface="Arial Narrow"/>
              </a:rPr>
              <a:t>Turn Lock</a:t>
            </a:r>
          </a:p>
        </p:txBody>
      </p:sp>
      <p:sp>
        <p:nvSpPr>
          <p:cNvPr id="20" name="Textfeld 19"/>
          <p:cNvSpPr txBox="1"/>
          <p:nvPr/>
        </p:nvSpPr>
        <p:spPr>
          <a:xfrm>
            <a:off x="5424154" y="3619500"/>
            <a:ext cx="857250" cy="142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620713" algn="l"/>
              </a:tabLst>
            </a:lvl1pPr>
          </a:lstStyle>
          <a:p>
            <a:pPr lvl="0" indent="0" algn="l" fontAlgn="base"/>
            <a:r>
              <a:rPr sz="800" b="0" i="0" u="none" strike="noStrike">
                <a:solidFill>
                  <a:srgbClr val="000000"/>
                </a:solidFill>
                <a:latin typeface="Arial Narrow"/>
              </a:rPr>
              <a:t>Tool Free</a:t>
            </a:r>
          </a:p>
        </p:txBody>
      </p:sp>
      <p:sp>
        <p:nvSpPr>
          <p:cNvPr id="21" name="Textfeld 20"/>
          <p:cNvSpPr txBox="1"/>
          <p:nvPr/>
        </p:nvSpPr>
        <p:spPr>
          <a:xfrm>
            <a:off x="3947779" y="4238625"/>
            <a:ext cx="857250" cy="142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620713" algn="l"/>
              </a:tabLst>
            </a:lvl1pPr>
          </a:lstStyle>
          <a:p>
            <a:pPr lvl="0" indent="0" algn="l" fontAlgn="base"/>
            <a:r>
              <a:rPr sz="800" b="0" i="0" u="none" strike="noStrike" dirty="0">
                <a:solidFill>
                  <a:srgbClr val="000000"/>
                </a:solidFill>
                <a:latin typeface="Arial Narrow"/>
              </a:rPr>
              <a:t>Clip Lock</a:t>
            </a:r>
          </a:p>
        </p:txBody>
      </p:sp>
      <p:sp>
        <p:nvSpPr>
          <p:cNvPr id="22" name="Textfeld 21"/>
          <p:cNvSpPr txBox="1"/>
          <p:nvPr/>
        </p:nvSpPr>
        <p:spPr>
          <a:xfrm>
            <a:off x="5424154" y="4238625"/>
            <a:ext cx="857250" cy="142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620713" algn="l"/>
              </a:tabLst>
            </a:lvl1pPr>
          </a:lstStyle>
          <a:p>
            <a:pPr lvl="0" indent="0" algn="l" fontAlgn="base"/>
            <a:r>
              <a:rPr sz="800" b="0" i="0" u="none" strike="noStrike">
                <a:solidFill>
                  <a:srgbClr val="000000"/>
                </a:solidFill>
                <a:latin typeface="Arial Narrow"/>
              </a:rPr>
              <a:t>Flowflex®</a:t>
            </a: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7763924" y="1229317"/>
            <a:ext cx="1052512" cy="378619"/>
          </a:xfrm>
          <a:prstGeom prst="roundRect">
            <a:avLst/>
          </a:prstGeom>
          <a:noFill/>
          <a:ln w="31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dirty="0" smtClean="0"/>
              <a:t>29</a:t>
            </a:r>
            <a:r>
              <a:rPr lang="ru-RU" dirty="0" smtClean="0"/>
              <a:t>00</a:t>
            </a:r>
            <a:r>
              <a:rPr lang="en-US" dirty="0" smtClean="0"/>
              <a:t> P </a:t>
            </a:r>
            <a:endParaRPr lang="ru-RU" dirty="0">
              <a:solidFill>
                <a:srgbClr val="2E2056"/>
              </a:solidFill>
              <a:latin typeface="Helvetica" charset="-52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extfeld 1"/>
          <p:cNvSpPr txBox="1"/>
          <p:nvPr/>
        </p:nvSpPr>
        <p:spPr>
          <a:xfrm>
            <a:off x="359855" y="3814458"/>
            <a:ext cx="8744464" cy="4286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620713" algn="l"/>
              </a:tabLst>
            </a:lvl1pPr>
          </a:lstStyle>
          <a:p>
            <a:pPr lvl="0" indent="0" algn="l" fontAlgn="base">
              <a:lnSpc>
                <a:spcPts val="4500"/>
              </a:lnSpc>
            </a:pPr>
            <a:r>
              <a:rPr sz="4500" b="1" i="0" u="none" strike="noStrike">
                <a:solidFill>
                  <a:srgbClr val="FFFFFF"/>
                </a:solidFill>
                <a:latin typeface="Arial Narrow"/>
              </a:rPr>
              <a:t>ADVENTURE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359855" y="4419013"/>
            <a:ext cx="8744464" cy="9525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620713" algn="l"/>
              </a:tabLst>
            </a:lvl1pPr>
          </a:lstStyle>
          <a:p>
            <a:pPr lvl="0" indent="0" algn="l" fontAlgn="base"/>
            <a:r>
              <a:rPr sz="2000" b="0" i="0" u="none" strike="noStrike">
                <a:solidFill>
                  <a:srgbClr val="D1DA22"/>
                </a:solidFill>
                <a:latin typeface="Arial Narrow"/>
              </a:rPr>
              <a:t>SEASON 19|20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fik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9725" y="1023073"/>
            <a:ext cx="5808052" cy="933450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361950" y="4897620"/>
            <a:ext cx="827665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620713" algn="l"/>
              </a:tabLst>
            </a:lvl1pPr>
          </a:lstStyle>
          <a:p>
            <a:pPr lvl="0" indent="0" algn="l" fontAlgn="base"/>
            <a:r>
              <a:rPr sz="900" b="0" i="0" u="none" strike="noStrike" dirty="0">
                <a:solidFill>
                  <a:srgbClr val="FFFFFF"/>
                </a:solidFill>
                <a:latin typeface="Arial Narrow"/>
              </a:rPr>
              <a:t>Line Up 19|20 // Nordic // </a:t>
            </a:r>
            <a:r>
              <a:rPr lang="ru-RU" sz="900" b="0" i="0" u="none" strike="noStrike" dirty="0" smtClean="0">
                <a:solidFill>
                  <a:srgbClr val="FFFFFF"/>
                </a:solidFill>
                <a:latin typeface="Arial Narrow"/>
              </a:rPr>
              <a:t>Лыжные крепления</a:t>
            </a:r>
            <a:r>
              <a:rPr sz="900" b="0" i="0" u="none" strike="noStrike" dirty="0" smtClean="0">
                <a:solidFill>
                  <a:srgbClr val="FFFFFF"/>
                </a:solidFill>
                <a:latin typeface="Arial Narrow"/>
              </a:rPr>
              <a:t> </a:t>
            </a:r>
            <a:r>
              <a:rPr sz="900" b="0" i="0" u="none" strike="noStrike" dirty="0">
                <a:solidFill>
                  <a:srgbClr val="FFFFFF"/>
                </a:solidFill>
                <a:latin typeface="Arial Narrow"/>
              </a:rPr>
              <a:t>// Adventure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361950" y="374249"/>
            <a:ext cx="8276654" cy="2857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620713" algn="l"/>
              </a:tabLst>
            </a:lvl1pPr>
          </a:lstStyle>
          <a:p>
            <a:pPr lvl="0" indent="0" algn="l" fontAlgn="base"/>
            <a:r>
              <a:rPr sz="2800" b="1" i="0" u="none" strike="noStrike">
                <a:solidFill>
                  <a:srgbClr val="000000"/>
                </a:solidFill>
                <a:latin typeface="Arial Narrow"/>
              </a:rPr>
              <a:t>BCX MAGNUM BLACK/WHITE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361950" y="2025981"/>
            <a:ext cx="3879232" cy="2447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620713" algn="l"/>
              </a:tabLst>
            </a:lvl1pPr>
          </a:lstStyle>
          <a:p>
            <a:pPr lvl="0" indent="0" algn="l" fontAlgn="base"/>
            <a:r>
              <a:rPr sz="1000" b="1" i="0" u="none" strike="noStrike">
                <a:solidFill>
                  <a:srgbClr val="000000"/>
                </a:solidFill>
                <a:latin typeface="Arial Narrow"/>
              </a:rPr>
              <a:t>BCX MAGNUM BLACK/WHITE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361950" y="3418618"/>
            <a:ext cx="3879232" cy="2447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620713" algn="l"/>
              </a:tabLst>
            </a:lvl1pPr>
          </a:lstStyle>
          <a:p>
            <a:pPr lvl="0" indent="0" algn="l" fontAlgn="base"/>
            <a:r>
              <a:rPr lang="ru-RU" sz="1000" b="1" i="0" u="none" strike="noStrike" dirty="0" smtClean="0">
                <a:solidFill>
                  <a:srgbClr val="000000"/>
                </a:solidFill>
                <a:latin typeface="Arial Narrow"/>
              </a:rPr>
              <a:t>ТЕХНОЛОГИИ</a:t>
            </a:r>
            <a:endParaRPr sz="1000" b="1" i="0" u="none" strike="noStrike" dirty="0">
              <a:solidFill>
                <a:srgbClr val="000000"/>
              </a:solidFill>
              <a:latin typeface="Arial Narrow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3238691" y="2025981"/>
            <a:ext cx="3879232" cy="2447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620713" algn="l"/>
              </a:tabLst>
            </a:lvl1pPr>
          </a:lstStyle>
          <a:p>
            <a:pPr lvl="0" indent="0" algn="l" fontAlgn="base"/>
            <a:r>
              <a:rPr lang="ru-RU" sz="1000" b="1" i="0" u="none" strike="noStrike" dirty="0" smtClean="0">
                <a:solidFill>
                  <a:srgbClr val="000000"/>
                </a:solidFill>
                <a:latin typeface="Arial Narrow"/>
              </a:rPr>
              <a:t>ПРЕИМУЩЕСТВА ДЛЯ ПОТРЕБИТЕЛЕЙ</a:t>
            </a:r>
            <a:endParaRPr sz="1000" b="1" i="0" u="none" strike="noStrike" dirty="0">
              <a:solidFill>
                <a:srgbClr val="000000"/>
              </a:solidFill>
              <a:latin typeface="Arial Narrow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3238691" y="3418618"/>
            <a:ext cx="3879232" cy="2447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620713" algn="l"/>
              </a:tabLst>
            </a:lvl1pPr>
          </a:lstStyle>
          <a:p>
            <a:pPr lvl="0" indent="0" algn="l" fontAlgn="base"/>
            <a:r>
              <a:rPr lang="ru-RU" sz="1000" b="1" i="0" u="none" strike="noStrike" dirty="0" smtClean="0">
                <a:solidFill>
                  <a:srgbClr val="000000"/>
                </a:solidFill>
                <a:latin typeface="Arial Narrow"/>
              </a:rPr>
              <a:t>ОСНОВНЫЕ ТЕХНОЛОГИИ</a:t>
            </a:r>
            <a:endParaRPr sz="1000" b="1" i="0" u="none" strike="noStrike" dirty="0">
              <a:solidFill>
                <a:srgbClr val="000000"/>
              </a:solidFill>
              <a:latin typeface="Arial Narrow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6117527" y="2025981"/>
            <a:ext cx="3879232" cy="2447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620713" algn="l"/>
              </a:tabLst>
            </a:lvl1pPr>
          </a:lstStyle>
          <a:p>
            <a:pPr lvl="0" indent="0" algn="l" fontAlgn="base"/>
            <a:r>
              <a:rPr lang="ru-RU" sz="1000" b="1" i="0" u="none" strike="noStrike" dirty="0" smtClean="0">
                <a:solidFill>
                  <a:srgbClr val="000000"/>
                </a:solidFill>
                <a:latin typeface="Arial Narrow"/>
              </a:rPr>
              <a:t>ИНФОРМАЦИЯ</a:t>
            </a:r>
            <a:endParaRPr sz="1000" b="1" i="0" u="none" strike="noStrike" dirty="0">
              <a:solidFill>
                <a:srgbClr val="000000"/>
              </a:solidFill>
              <a:latin typeface="Arial Narrow"/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361950" y="2234696"/>
            <a:ext cx="2698909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620713" algn="l"/>
              </a:tabLst>
            </a:lvl1pPr>
          </a:lstStyle>
          <a:p>
            <a:pPr lvl="0" fontAlgn="base">
              <a:lnSpc>
                <a:spcPts val="1000"/>
              </a:lnSpc>
            </a:pPr>
            <a:r>
              <a:rPr lang="ru-RU" sz="900" dirty="0">
                <a:solidFill>
                  <a:srgbClr val="000000"/>
                </a:solidFill>
                <a:latin typeface="Arial Narrow"/>
              </a:rPr>
              <a:t>Крепления для лыжных походов под ботинки BCX. Более широкое крепления для обеспечения максимальной надежности в сложных условиях. Широкая направляющая (67мм).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3238691" y="2234696"/>
            <a:ext cx="2698909" cy="3488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620713" algn="l"/>
              </a:tabLst>
            </a:lvl1pPr>
          </a:lstStyle>
          <a:p>
            <a:pPr marL="171450" indent="-171450">
              <a:lnSpc>
                <a:spcPts val="1000"/>
              </a:lnSpc>
              <a:buFont typeface="Wingdings" charset="2"/>
              <a:buChar char="§"/>
            </a:pPr>
            <a:r>
              <a:rPr lang="ru-RU" sz="900" dirty="0">
                <a:solidFill>
                  <a:srgbClr val="000000"/>
                </a:solidFill>
                <a:latin typeface="Arial Narrow"/>
              </a:rPr>
              <a:t>Простота в использовании</a:t>
            </a:r>
          </a:p>
          <a:p>
            <a:pPr marL="171450" indent="-171450">
              <a:lnSpc>
                <a:spcPts val="1000"/>
              </a:lnSpc>
              <a:buFont typeface="Wingdings" charset="2"/>
              <a:buChar char="§"/>
            </a:pPr>
            <a:r>
              <a:rPr lang="ru-RU" sz="900" dirty="0">
                <a:solidFill>
                  <a:srgbClr val="000000"/>
                </a:solidFill>
                <a:latin typeface="Arial Narrow"/>
              </a:rPr>
              <a:t>Отличный контроль и надежность</a:t>
            </a:r>
          </a:p>
        </p:txBody>
      </p:sp>
      <p:sp>
        <p:nvSpPr>
          <p:cNvPr id="12" name="Textfeld 11"/>
          <p:cNvSpPr txBox="1"/>
          <p:nvPr/>
        </p:nvSpPr>
        <p:spPr>
          <a:xfrm>
            <a:off x="6117527" y="2234696"/>
            <a:ext cx="2698909" cy="7335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900000" algn="l"/>
              </a:tabLst>
            </a:lvl1pPr>
          </a:lstStyle>
          <a:p>
            <a:pPr lvl="0" indent="0" algn="l" fontAlgn="base">
              <a:lnSpc>
                <a:spcPts val="1000"/>
              </a:lnSpc>
            </a:pPr>
            <a:r>
              <a:rPr lang="ru-RU" sz="900" b="0" i="0" u="none" strike="noStrike" dirty="0" smtClean="0">
                <a:solidFill>
                  <a:srgbClr val="000000"/>
                </a:solidFill>
                <a:latin typeface="Arial Narrow"/>
              </a:rPr>
              <a:t>Артикул:</a:t>
            </a:r>
            <a:r>
              <a:rPr sz="900" b="0" i="0" u="none" strike="noStrike" dirty="0">
                <a:solidFill>
                  <a:srgbClr val="000000"/>
                </a:solidFill>
                <a:latin typeface="Arial Narrow"/>
              </a:rPr>
              <a:t>	S65018
</a:t>
            </a:r>
            <a:r>
              <a:rPr lang="ru-RU" sz="900" b="0" i="0" u="none" strike="noStrike" dirty="0" smtClean="0">
                <a:solidFill>
                  <a:srgbClr val="000000"/>
                </a:solidFill>
                <a:latin typeface="Arial Narrow"/>
              </a:rPr>
              <a:t>Флексор:</a:t>
            </a:r>
            <a:r>
              <a:rPr sz="900" b="0" i="0" u="none" strike="noStrike" dirty="0">
                <a:solidFill>
                  <a:srgbClr val="000000"/>
                </a:solidFill>
                <a:latin typeface="Arial Narrow"/>
              </a:rPr>
              <a:t>	Classic
</a:t>
            </a:r>
            <a:r>
              <a:rPr lang="ru-RU" sz="900" b="0" i="0" u="none" strike="noStrike" dirty="0" smtClean="0">
                <a:solidFill>
                  <a:srgbClr val="000000"/>
                </a:solidFill>
                <a:latin typeface="Arial Narrow"/>
              </a:rPr>
              <a:t>Фиксация:</a:t>
            </a:r>
            <a:r>
              <a:rPr sz="900" b="0" i="0" u="none" strike="noStrike" dirty="0">
                <a:solidFill>
                  <a:srgbClr val="000000"/>
                </a:solidFill>
                <a:latin typeface="Arial Narrow"/>
              </a:rPr>
              <a:t>	</a:t>
            </a:r>
            <a:r>
              <a:rPr lang="ru-RU" sz="900" b="0" i="0" u="none" strike="noStrike" dirty="0" smtClean="0">
                <a:solidFill>
                  <a:srgbClr val="000000"/>
                </a:solidFill>
                <a:latin typeface="Arial Narrow"/>
              </a:rPr>
              <a:t>ручная</a:t>
            </a:r>
            <a:r>
              <a:rPr sz="900" b="0" i="0" u="none" strike="noStrike" dirty="0">
                <a:solidFill>
                  <a:srgbClr val="000000"/>
                </a:solidFill>
                <a:latin typeface="Arial Narrow"/>
              </a:rPr>
              <a:t>
</a:t>
            </a:r>
            <a:r>
              <a:rPr lang="ru-RU" sz="900" b="0" i="0" u="none" strike="noStrike" dirty="0" smtClean="0">
                <a:solidFill>
                  <a:srgbClr val="000000"/>
                </a:solidFill>
                <a:latin typeface="Arial Narrow"/>
              </a:rPr>
              <a:t>Вес:</a:t>
            </a:r>
            <a:r>
              <a:rPr sz="900" b="0" i="0" u="none" strike="noStrike" dirty="0">
                <a:solidFill>
                  <a:srgbClr val="000000"/>
                </a:solidFill>
                <a:latin typeface="Arial Narrow"/>
              </a:rPr>
              <a:t>	</a:t>
            </a:r>
            <a:r>
              <a:rPr sz="900" b="0" i="0" u="none" strike="noStrike" dirty="0" smtClean="0">
                <a:solidFill>
                  <a:srgbClr val="000000"/>
                </a:solidFill>
                <a:latin typeface="Arial Narrow"/>
              </a:rPr>
              <a:t>530 g</a:t>
            </a:r>
            <a:r>
              <a:rPr sz="900" b="0" i="0" u="none" strike="noStrike" dirty="0">
                <a:solidFill>
                  <a:srgbClr val="000000"/>
                </a:solidFill>
                <a:latin typeface="Arial Narrow"/>
              </a:rPr>
              <a:t>
</a:t>
            </a:r>
          </a:p>
        </p:txBody>
      </p:sp>
      <p:sp>
        <p:nvSpPr>
          <p:cNvPr id="13" name="Textfeld 12"/>
          <p:cNvSpPr txBox="1"/>
          <p:nvPr/>
        </p:nvSpPr>
        <p:spPr>
          <a:xfrm>
            <a:off x="361950" y="3627333"/>
            <a:ext cx="2698909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620713" algn="l"/>
              </a:tabLst>
            </a:lvl1pPr>
          </a:lstStyle>
          <a:p>
            <a:pPr marL="171450" indent="-171450">
              <a:lnSpc>
                <a:spcPts val="1000"/>
              </a:lnSpc>
              <a:buFont typeface="Wingdings" charset="2"/>
              <a:buChar char="§"/>
            </a:pPr>
            <a:r>
              <a:rPr sz="900" b="0" i="0" u="none" strike="noStrike" dirty="0">
                <a:solidFill>
                  <a:srgbClr val="000000"/>
                </a:solidFill>
                <a:latin typeface="Arial Narrow"/>
              </a:rPr>
              <a:t>Flex Classic
</a:t>
            </a:r>
            <a:r>
              <a:rPr lang="ru-RU" sz="900" dirty="0">
                <a:solidFill>
                  <a:srgbClr val="000000"/>
                </a:solidFill>
                <a:latin typeface="Arial Narrow"/>
              </a:rPr>
              <a:t>Р</a:t>
            </a:r>
            <a:r>
              <a:rPr lang="ru-RU" sz="900" b="0" i="0" u="none" strike="noStrike" dirty="0" smtClean="0">
                <a:solidFill>
                  <a:srgbClr val="000000"/>
                </a:solidFill>
                <a:latin typeface="Arial Narrow"/>
              </a:rPr>
              <a:t>учной механизм</a:t>
            </a:r>
            <a:r>
              <a:rPr sz="900" b="0" i="0" u="none" strike="noStrike" dirty="0">
                <a:solidFill>
                  <a:srgbClr val="000000"/>
                </a:solidFill>
                <a:latin typeface="Arial Narrow"/>
              </a:rPr>
              <a:t>
Optimized Pivot Point
Extra deep </a:t>
            </a:r>
            <a:r>
              <a:rPr sz="900" b="0" i="0" u="none" strike="noStrike" dirty="0" smtClean="0">
                <a:solidFill>
                  <a:srgbClr val="000000"/>
                </a:solidFill>
                <a:latin typeface="Arial Narrow"/>
              </a:rPr>
              <a:t>steering grooves</a:t>
            </a:r>
            <a:endParaRPr sz="900" b="0" i="0" u="none" strike="noStrike" dirty="0">
              <a:solidFill>
                <a:srgbClr val="000000"/>
              </a:solidFill>
              <a:latin typeface="Arial Narrow"/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3238691" y="3627333"/>
            <a:ext cx="2698909" cy="8572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900000" algn="l"/>
              </a:tabLst>
            </a:lvl1pPr>
          </a:lstStyle>
          <a:p>
            <a:pPr lvl="0" indent="0" algn="l" fontAlgn="base">
              <a:lnSpc>
                <a:spcPts val="1000"/>
              </a:lnSpc>
            </a:pPr>
            <a:endParaRPr/>
          </a:p>
        </p:txBody>
      </p:sp>
      <p:sp>
        <p:nvSpPr>
          <p:cNvPr id="15" name="Textfeld 14"/>
          <p:cNvSpPr txBox="1"/>
          <p:nvPr/>
        </p:nvSpPr>
        <p:spPr>
          <a:xfrm>
            <a:off x="3947779" y="3619500"/>
            <a:ext cx="857250" cy="142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620713" algn="l"/>
              </a:tabLst>
            </a:lvl1pPr>
          </a:lstStyle>
          <a:p>
            <a:pPr lvl="0" indent="0" algn="l" fontAlgn="base"/>
            <a:r>
              <a:rPr sz="800" b="0" i="0" u="none" strike="noStrike">
                <a:solidFill>
                  <a:srgbClr val="000000"/>
                </a:solidFill>
                <a:latin typeface="Arial Narrow"/>
              </a:rPr>
              <a:t>BC Flexor</a:t>
            </a: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7763924" y="1229317"/>
            <a:ext cx="1052512" cy="378619"/>
          </a:xfrm>
          <a:prstGeom prst="roundRect">
            <a:avLst/>
          </a:prstGeom>
          <a:noFill/>
          <a:ln w="31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dirty="0" smtClean="0"/>
              <a:t>55</a:t>
            </a:r>
            <a:r>
              <a:rPr lang="ru-RU" dirty="0" smtClean="0"/>
              <a:t>00</a:t>
            </a:r>
            <a:r>
              <a:rPr lang="en-US" dirty="0" smtClean="0"/>
              <a:t> P </a:t>
            </a:r>
            <a:endParaRPr lang="ru-RU" dirty="0">
              <a:solidFill>
                <a:srgbClr val="2E2056"/>
              </a:solidFill>
              <a:latin typeface="Helvetica" charset="-52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fik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9725" y="1094510"/>
            <a:ext cx="5808052" cy="790575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8654" y="3676650"/>
            <a:ext cx="476250" cy="476250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361950" y="4897620"/>
            <a:ext cx="827665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620713" algn="l"/>
              </a:tabLst>
            </a:lvl1pPr>
          </a:lstStyle>
          <a:p>
            <a:pPr lvl="0" indent="0" algn="l" fontAlgn="base"/>
            <a:r>
              <a:rPr sz="900" b="0" i="0" u="none" strike="noStrike" dirty="0">
                <a:solidFill>
                  <a:srgbClr val="FFFFFF"/>
                </a:solidFill>
                <a:latin typeface="Arial Narrow"/>
              </a:rPr>
              <a:t>Line Up 19|20 // Nordic // </a:t>
            </a:r>
            <a:r>
              <a:rPr lang="ru-RU" sz="900" b="0" i="0" u="none" strike="noStrike" dirty="0" smtClean="0">
                <a:solidFill>
                  <a:srgbClr val="FFFFFF"/>
                </a:solidFill>
                <a:latin typeface="Arial Narrow"/>
              </a:rPr>
              <a:t>Лыжные крепления</a:t>
            </a:r>
            <a:r>
              <a:rPr sz="900" b="0" i="0" u="none" strike="noStrike" dirty="0" smtClean="0">
                <a:solidFill>
                  <a:srgbClr val="FFFFFF"/>
                </a:solidFill>
                <a:latin typeface="Arial Narrow"/>
              </a:rPr>
              <a:t> </a:t>
            </a:r>
            <a:r>
              <a:rPr sz="900" b="0" i="0" u="none" strike="noStrike" dirty="0">
                <a:solidFill>
                  <a:srgbClr val="FFFFFF"/>
                </a:solidFill>
                <a:latin typeface="Arial Narrow"/>
              </a:rPr>
              <a:t>// Adventure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361950" y="374249"/>
            <a:ext cx="8276654" cy="2857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620713" algn="l"/>
              </a:tabLst>
            </a:lvl1pPr>
          </a:lstStyle>
          <a:p>
            <a:pPr lvl="0" indent="0" algn="l" fontAlgn="base"/>
            <a:r>
              <a:rPr sz="2800" b="1" i="0" u="none" strike="noStrike">
                <a:solidFill>
                  <a:srgbClr val="000000"/>
                </a:solidFill>
                <a:latin typeface="Arial Narrow"/>
              </a:rPr>
              <a:t>BCX AUTO BLACK/WHITE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361950" y="2025981"/>
            <a:ext cx="3879232" cy="2447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620713" algn="l"/>
              </a:tabLst>
            </a:lvl1pPr>
          </a:lstStyle>
          <a:p>
            <a:pPr lvl="0" indent="0" algn="l" fontAlgn="base"/>
            <a:r>
              <a:rPr sz="1000" b="1" i="0" u="none" strike="noStrike">
                <a:solidFill>
                  <a:srgbClr val="000000"/>
                </a:solidFill>
                <a:latin typeface="Arial Narrow"/>
              </a:rPr>
              <a:t>BCX AUTO BLACK/WHITE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361950" y="3418618"/>
            <a:ext cx="3879232" cy="2447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620713" algn="l"/>
              </a:tabLst>
            </a:lvl1pPr>
          </a:lstStyle>
          <a:p>
            <a:pPr lvl="0" indent="0" algn="l" fontAlgn="base"/>
            <a:r>
              <a:rPr lang="ru-RU" sz="1000" b="1" i="0" u="none" strike="noStrike" dirty="0" smtClean="0">
                <a:solidFill>
                  <a:srgbClr val="000000"/>
                </a:solidFill>
                <a:latin typeface="Arial Narrow"/>
              </a:rPr>
              <a:t>ТЕХНОЛОГИИ</a:t>
            </a:r>
            <a:endParaRPr sz="1000" b="1" i="0" u="none" strike="noStrike" dirty="0">
              <a:solidFill>
                <a:srgbClr val="000000"/>
              </a:solidFill>
              <a:latin typeface="Arial Narrow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3238691" y="2025981"/>
            <a:ext cx="3879232" cy="2447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620713" algn="l"/>
              </a:tabLst>
            </a:lvl1pPr>
          </a:lstStyle>
          <a:p>
            <a:pPr lvl="0" indent="0" algn="l" fontAlgn="base"/>
            <a:r>
              <a:rPr lang="ru-RU" sz="1000" b="1" i="0" u="none" strike="noStrike" dirty="0" smtClean="0">
                <a:solidFill>
                  <a:srgbClr val="000000"/>
                </a:solidFill>
                <a:latin typeface="Arial Narrow"/>
              </a:rPr>
              <a:t>ПРЕИМУЩЕСТВА ДЛЯ ПОТРЕБИТЕЛЕЙ</a:t>
            </a:r>
            <a:endParaRPr sz="1000" b="1" i="0" u="none" strike="noStrike" dirty="0">
              <a:solidFill>
                <a:srgbClr val="000000"/>
              </a:solidFill>
              <a:latin typeface="Arial Narrow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3238691" y="3418618"/>
            <a:ext cx="3879232" cy="2447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620713" algn="l"/>
              </a:tabLst>
            </a:lvl1pPr>
          </a:lstStyle>
          <a:p>
            <a:pPr lvl="0" indent="0" algn="l" fontAlgn="base"/>
            <a:r>
              <a:rPr lang="ru-RU" sz="1000" b="1" i="0" u="none" strike="noStrike" dirty="0" smtClean="0">
                <a:solidFill>
                  <a:srgbClr val="000000"/>
                </a:solidFill>
                <a:latin typeface="Arial Narrow"/>
              </a:rPr>
              <a:t>ОСНОВНЫЕ ТЕХНОЛОГИИ</a:t>
            </a:r>
            <a:endParaRPr sz="1000" b="1" i="0" u="none" strike="noStrike" dirty="0">
              <a:solidFill>
                <a:srgbClr val="000000"/>
              </a:solidFill>
              <a:latin typeface="Arial Narrow"/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6117527" y="2025981"/>
            <a:ext cx="3879232" cy="2447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620713" algn="l"/>
              </a:tabLst>
            </a:lvl1pPr>
          </a:lstStyle>
          <a:p>
            <a:pPr lvl="0" indent="0" algn="l" fontAlgn="base"/>
            <a:r>
              <a:rPr lang="ru-RU" sz="1000" b="1" i="0" u="none" strike="noStrike" dirty="0" smtClean="0">
                <a:solidFill>
                  <a:srgbClr val="000000"/>
                </a:solidFill>
                <a:latin typeface="Arial Narrow"/>
              </a:rPr>
              <a:t>ИНФОРМАЦИЯ</a:t>
            </a:r>
            <a:endParaRPr sz="1000" b="1" i="0" u="none" strike="noStrike" dirty="0">
              <a:solidFill>
                <a:srgbClr val="000000"/>
              </a:solidFill>
              <a:latin typeface="Arial Narrow"/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361950" y="2234696"/>
            <a:ext cx="2698909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620713" algn="l"/>
              </a:tabLst>
            </a:lvl1pPr>
          </a:lstStyle>
          <a:p>
            <a:pPr lvl="0" fontAlgn="base">
              <a:lnSpc>
                <a:spcPts val="1000"/>
              </a:lnSpc>
            </a:pPr>
            <a:r>
              <a:rPr lang="ru-RU" sz="900" dirty="0">
                <a:solidFill>
                  <a:srgbClr val="000000"/>
                </a:solidFill>
                <a:latin typeface="Arial Narrow"/>
              </a:rPr>
              <a:t>Крепления для лыжных походов под ботинки BCX. Более широкое крепления для обеспечения максимальной надежности в сложных условиях. Широкая направляющая (56 </a:t>
            </a:r>
            <a:r>
              <a:rPr lang="ru-RU" sz="900" dirty="0" err="1">
                <a:solidFill>
                  <a:srgbClr val="000000"/>
                </a:solidFill>
                <a:latin typeface="Arial Narrow"/>
              </a:rPr>
              <a:t>mm</a:t>
            </a:r>
            <a:r>
              <a:rPr lang="ru-RU" sz="900" dirty="0">
                <a:solidFill>
                  <a:srgbClr val="000000"/>
                </a:solidFill>
                <a:latin typeface="Arial Narrow"/>
              </a:rPr>
              <a:t>).</a:t>
            </a:r>
          </a:p>
        </p:txBody>
      </p:sp>
      <p:sp>
        <p:nvSpPr>
          <p:cNvPr id="12" name="Textfeld 11"/>
          <p:cNvSpPr txBox="1"/>
          <p:nvPr/>
        </p:nvSpPr>
        <p:spPr>
          <a:xfrm>
            <a:off x="3238691" y="2234696"/>
            <a:ext cx="269890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620713" algn="l"/>
              </a:tabLst>
            </a:lvl1pPr>
          </a:lstStyle>
          <a:p>
            <a:pPr marL="171450" indent="-171450">
              <a:lnSpc>
                <a:spcPts val="1000"/>
              </a:lnSpc>
              <a:buFont typeface="Wingdings" charset="2"/>
              <a:buChar char="§"/>
            </a:pPr>
            <a:r>
              <a:rPr lang="ru-RU" sz="900" dirty="0">
                <a:solidFill>
                  <a:srgbClr val="000000"/>
                </a:solidFill>
                <a:latin typeface="Arial Narrow"/>
              </a:rPr>
              <a:t>Простота в использовании</a:t>
            </a:r>
          </a:p>
          <a:p>
            <a:pPr marL="171450" indent="-171450">
              <a:lnSpc>
                <a:spcPts val="1000"/>
              </a:lnSpc>
              <a:buFont typeface="Wingdings" charset="2"/>
              <a:buChar char="§"/>
            </a:pPr>
            <a:r>
              <a:rPr lang="ru-RU" sz="900" dirty="0">
                <a:solidFill>
                  <a:srgbClr val="000000"/>
                </a:solidFill>
                <a:latin typeface="Arial Narrow"/>
              </a:rPr>
              <a:t>Можно открывать лыжной палкой</a:t>
            </a:r>
          </a:p>
          <a:p>
            <a:pPr marL="171450" indent="-171450">
              <a:lnSpc>
                <a:spcPts val="1000"/>
              </a:lnSpc>
              <a:buFont typeface="Wingdings" charset="2"/>
              <a:buChar char="§"/>
            </a:pPr>
            <a:r>
              <a:rPr lang="ru-RU" sz="900" dirty="0">
                <a:solidFill>
                  <a:srgbClr val="000000"/>
                </a:solidFill>
                <a:latin typeface="Arial Narrow"/>
              </a:rPr>
              <a:t>Отличный контроль и надежность</a:t>
            </a:r>
          </a:p>
        </p:txBody>
      </p:sp>
      <p:sp>
        <p:nvSpPr>
          <p:cNvPr id="13" name="Textfeld 12"/>
          <p:cNvSpPr txBox="1"/>
          <p:nvPr/>
        </p:nvSpPr>
        <p:spPr>
          <a:xfrm>
            <a:off x="6117527" y="2234696"/>
            <a:ext cx="2698909" cy="7335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900000" algn="l"/>
              </a:tabLst>
            </a:lvl1pPr>
          </a:lstStyle>
          <a:p>
            <a:pPr lvl="0" indent="0" algn="l" fontAlgn="base">
              <a:lnSpc>
                <a:spcPts val="1000"/>
              </a:lnSpc>
            </a:pPr>
            <a:r>
              <a:rPr lang="ru-RU" sz="900" b="0" i="0" u="none" strike="noStrike" dirty="0" smtClean="0">
                <a:solidFill>
                  <a:srgbClr val="000000"/>
                </a:solidFill>
                <a:latin typeface="Arial Narrow"/>
              </a:rPr>
              <a:t>Артикул:</a:t>
            </a:r>
            <a:r>
              <a:rPr sz="900" b="0" i="0" u="none" strike="noStrike" dirty="0">
                <a:solidFill>
                  <a:srgbClr val="000000"/>
                </a:solidFill>
                <a:latin typeface="Arial Narrow"/>
              </a:rPr>
              <a:t>	S65119
</a:t>
            </a:r>
            <a:r>
              <a:rPr lang="ru-RU" sz="900" b="0" i="0" u="none" strike="noStrike" dirty="0" smtClean="0">
                <a:solidFill>
                  <a:srgbClr val="000000"/>
                </a:solidFill>
                <a:latin typeface="Arial Narrow"/>
              </a:rPr>
              <a:t>Флексор:</a:t>
            </a:r>
            <a:r>
              <a:rPr sz="900" b="0" i="0" u="none" strike="noStrike" dirty="0">
                <a:solidFill>
                  <a:srgbClr val="000000"/>
                </a:solidFill>
                <a:latin typeface="Arial Narrow"/>
              </a:rPr>
              <a:t>	Classic
</a:t>
            </a:r>
            <a:r>
              <a:rPr lang="ru-RU" sz="900" b="0" i="0" u="none" strike="noStrike" dirty="0" smtClean="0">
                <a:solidFill>
                  <a:srgbClr val="000000"/>
                </a:solidFill>
                <a:latin typeface="Arial Narrow"/>
              </a:rPr>
              <a:t>Фиксация:</a:t>
            </a:r>
            <a:r>
              <a:rPr sz="900" b="0" i="0" u="none" strike="noStrike" dirty="0">
                <a:solidFill>
                  <a:srgbClr val="000000"/>
                </a:solidFill>
                <a:latin typeface="Arial Narrow"/>
              </a:rPr>
              <a:t>	automatic
</a:t>
            </a:r>
            <a:r>
              <a:rPr lang="ru-RU" sz="900" b="0" i="0" u="none" strike="noStrike" dirty="0" smtClean="0">
                <a:solidFill>
                  <a:srgbClr val="000000"/>
                </a:solidFill>
                <a:latin typeface="Arial Narrow"/>
              </a:rPr>
              <a:t>Вес:</a:t>
            </a:r>
            <a:r>
              <a:rPr sz="900" b="0" i="0" u="none" strike="noStrike">
                <a:solidFill>
                  <a:srgbClr val="000000"/>
                </a:solidFill>
                <a:latin typeface="Arial Narrow"/>
              </a:rPr>
              <a:t>	</a:t>
            </a:r>
            <a:r>
              <a:rPr sz="900" b="0" i="0" u="none" strike="noStrike" smtClean="0">
                <a:solidFill>
                  <a:srgbClr val="000000"/>
                </a:solidFill>
                <a:latin typeface="Arial Narrow"/>
              </a:rPr>
              <a:t>450 g</a:t>
            </a:r>
            <a:r>
              <a:rPr sz="900" b="0" i="0" u="none" strike="noStrike" dirty="0">
                <a:solidFill>
                  <a:srgbClr val="000000"/>
                </a:solidFill>
                <a:latin typeface="Arial Narrow"/>
              </a:rPr>
              <a:t>
</a:t>
            </a:r>
          </a:p>
        </p:txBody>
      </p:sp>
      <p:sp>
        <p:nvSpPr>
          <p:cNvPr id="14" name="Textfeld 13"/>
          <p:cNvSpPr txBox="1"/>
          <p:nvPr/>
        </p:nvSpPr>
        <p:spPr>
          <a:xfrm>
            <a:off x="361950" y="3627333"/>
            <a:ext cx="2698909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620713" algn="l"/>
              </a:tabLst>
            </a:lvl1pPr>
          </a:lstStyle>
          <a:p>
            <a:pPr marL="171450" indent="-171450">
              <a:lnSpc>
                <a:spcPts val="1000"/>
              </a:lnSpc>
              <a:buFont typeface="Wingdings" charset="2"/>
              <a:buChar char="§"/>
            </a:pPr>
            <a:r>
              <a:rPr sz="900" b="0" i="0" u="none" strike="noStrike" dirty="0">
                <a:solidFill>
                  <a:srgbClr val="000000"/>
                </a:solidFill>
                <a:latin typeface="Arial Narrow"/>
              </a:rPr>
              <a:t>Flex Classic
</a:t>
            </a:r>
            <a:r>
              <a:rPr lang="ru-RU" sz="900" b="0" i="0" u="none" strike="noStrike" dirty="0" smtClean="0">
                <a:solidFill>
                  <a:srgbClr val="000000"/>
                </a:solidFill>
                <a:latin typeface="Arial Narrow"/>
              </a:rPr>
              <a:t>Автоматический механизм</a:t>
            </a:r>
            <a:r>
              <a:rPr sz="900" b="0" i="0" u="none" strike="noStrike" dirty="0">
                <a:solidFill>
                  <a:srgbClr val="000000"/>
                </a:solidFill>
                <a:latin typeface="Arial Narrow"/>
              </a:rPr>
              <a:t>
Optimized Pivot Point
Extra deep </a:t>
            </a:r>
            <a:r>
              <a:rPr sz="900" b="0" i="0" u="none" strike="noStrike" dirty="0" smtClean="0">
                <a:solidFill>
                  <a:srgbClr val="000000"/>
                </a:solidFill>
                <a:latin typeface="Arial Narrow"/>
              </a:rPr>
              <a:t>steering grooves</a:t>
            </a:r>
            <a:endParaRPr sz="900" b="0" i="0" u="none" strike="noStrike" dirty="0">
              <a:solidFill>
                <a:srgbClr val="000000"/>
              </a:solidFill>
              <a:latin typeface="Arial Narrow"/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3238691" y="3627333"/>
            <a:ext cx="2698909" cy="8572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900000" algn="l"/>
              </a:tabLst>
            </a:lvl1pPr>
          </a:lstStyle>
          <a:p>
            <a:pPr lvl="0" indent="0" algn="l" fontAlgn="base">
              <a:lnSpc>
                <a:spcPts val="1000"/>
              </a:lnSpc>
            </a:pPr>
            <a:endParaRPr/>
          </a:p>
        </p:txBody>
      </p:sp>
      <p:sp>
        <p:nvSpPr>
          <p:cNvPr id="16" name="Textfeld 15"/>
          <p:cNvSpPr txBox="1"/>
          <p:nvPr/>
        </p:nvSpPr>
        <p:spPr>
          <a:xfrm>
            <a:off x="3947779" y="3619500"/>
            <a:ext cx="857250" cy="142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620713" algn="l"/>
              </a:tabLst>
            </a:lvl1pPr>
          </a:lstStyle>
          <a:p>
            <a:pPr lvl="0" indent="0" algn="l" fontAlgn="base"/>
            <a:r>
              <a:rPr sz="800" b="0" i="0" u="none" strike="noStrike">
                <a:solidFill>
                  <a:srgbClr val="000000"/>
                </a:solidFill>
                <a:latin typeface="Arial Narrow"/>
              </a:rPr>
              <a:t>Step-In</a:t>
            </a:r>
          </a:p>
        </p:txBody>
      </p:sp>
      <p:sp>
        <p:nvSpPr>
          <p:cNvPr id="17" name="Textfeld 16"/>
          <p:cNvSpPr txBox="1"/>
          <p:nvPr/>
        </p:nvSpPr>
        <p:spPr>
          <a:xfrm>
            <a:off x="5424154" y="3619500"/>
            <a:ext cx="857250" cy="142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620713" algn="l"/>
              </a:tabLst>
            </a:lvl1pPr>
          </a:lstStyle>
          <a:p>
            <a:pPr lvl="0" indent="0" algn="l" fontAlgn="base"/>
            <a:r>
              <a:rPr sz="800" b="0" i="0" u="none" strike="noStrike">
                <a:solidFill>
                  <a:srgbClr val="000000"/>
                </a:solidFill>
                <a:latin typeface="Arial Narrow"/>
              </a:rPr>
              <a:t>BC Flexor</a:t>
            </a: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7763924" y="1229317"/>
            <a:ext cx="1052512" cy="378619"/>
          </a:xfrm>
          <a:prstGeom prst="roundRect">
            <a:avLst/>
          </a:prstGeom>
          <a:noFill/>
          <a:ln w="31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ru-RU" dirty="0" smtClean="0"/>
              <a:t>5</a:t>
            </a:r>
            <a:r>
              <a:rPr lang="en-US" dirty="0" smtClean="0"/>
              <a:t>3</a:t>
            </a:r>
            <a:r>
              <a:rPr lang="ru-RU" dirty="0" smtClean="0"/>
              <a:t>00</a:t>
            </a:r>
            <a:r>
              <a:rPr lang="en-US" dirty="0" smtClean="0"/>
              <a:t> P </a:t>
            </a:r>
            <a:endParaRPr lang="ru-RU" dirty="0">
              <a:solidFill>
                <a:srgbClr val="2E2056"/>
              </a:solidFill>
              <a:latin typeface="Helvetica" charset="-52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rafik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9725" y="1104035"/>
            <a:ext cx="5808052" cy="771525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8654" y="3676650"/>
            <a:ext cx="619125" cy="123825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28654" y="4295775"/>
            <a:ext cx="476250" cy="476250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05029" y="4295775"/>
            <a:ext cx="476250" cy="476250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361950" y="4897620"/>
            <a:ext cx="827665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620713" algn="l"/>
              </a:tabLst>
            </a:lvl1pPr>
          </a:lstStyle>
          <a:p>
            <a:pPr lvl="0" indent="0" algn="l" fontAlgn="base"/>
            <a:r>
              <a:rPr sz="900" b="0" i="0" u="none" strike="noStrike" dirty="0">
                <a:solidFill>
                  <a:srgbClr val="FFFFFF"/>
                </a:solidFill>
                <a:latin typeface="Arial Narrow"/>
              </a:rPr>
              <a:t>Line Up 19|20 // Nordic // </a:t>
            </a:r>
            <a:r>
              <a:rPr lang="ru-RU" sz="900" b="0" i="0" u="none" strike="noStrike" dirty="0" smtClean="0">
                <a:solidFill>
                  <a:srgbClr val="FFFFFF"/>
                </a:solidFill>
                <a:latin typeface="Arial Narrow"/>
              </a:rPr>
              <a:t>Лыжные крепления</a:t>
            </a:r>
            <a:r>
              <a:rPr sz="900" b="0" i="0" u="none" strike="noStrike" dirty="0" smtClean="0">
                <a:solidFill>
                  <a:srgbClr val="FFFFFF"/>
                </a:solidFill>
                <a:latin typeface="Arial Narrow"/>
              </a:rPr>
              <a:t> </a:t>
            </a:r>
            <a:r>
              <a:rPr sz="900" b="0" i="0" u="none" strike="noStrike" dirty="0">
                <a:solidFill>
                  <a:srgbClr val="FFFFFF"/>
                </a:solidFill>
                <a:latin typeface="Arial Narrow"/>
              </a:rPr>
              <a:t>// Race Skating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361950" y="374249"/>
            <a:ext cx="8276654" cy="2857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620713" algn="l"/>
              </a:tabLst>
            </a:lvl1pPr>
          </a:lstStyle>
          <a:p>
            <a:pPr lvl="0" indent="0" algn="l" fontAlgn="base"/>
            <a:r>
              <a:rPr sz="2800" b="1" i="0" u="none" strike="noStrike">
                <a:solidFill>
                  <a:srgbClr val="000000"/>
                </a:solidFill>
                <a:latin typeface="Arial Narrow"/>
              </a:rPr>
              <a:t>WORLDCUP SKATE IFP BLACK/YELLOW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361950" y="2025981"/>
            <a:ext cx="3879232" cy="2447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620713" algn="l"/>
              </a:tabLst>
            </a:lvl1pPr>
          </a:lstStyle>
          <a:p>
            <a:pPr lvl="0" indent="0" algn="l" fontAlgn="base"/>
            <a:r>
              <a:rPr sz="1000" b="1" i="0" u="none" strike="noStrike">
                <a:solidFill>
                  <a:srgbClr val="000000"/>
                </a:solidFill>
                <a:latin typeface="Arial Narrow"/>
              </a:rPr>
              <a:t>WORLDCUP SKATE IFP BLACK/YELLOW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361950" y="3418618"/>
            <a:ext cx="3879232" cy="2447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620713" algn="l"/>
              </a:tabLst>
            </a:lvl1pPr>
          </a:lstStyle>
          <a:p>
            <a:pPr lvl="0" indent="0" algn="l" fontAlgn="base"/>
            <a:r>
              <a:rPr lang="ru-RU" sz="1000" b="1" i="0" u="none" strike="noStrike" dirty="0" smtClean="0">
                <a:solidFill>
                  <a:srgbClr val="000000"/>
                </a:solidFill>
                <a:latin typeface="Arial Narrow"/>
              </a:rPr>
              <a:t>ТЕХНОЛОГИИ</a:t>
            </a:r>
            <a:endParaRPr sz="1000" b="1" i="0" u="none" strike="noStrike" dirty="0">
              <a:solidFill>
                <a:srgbClr val="000000"/>
              </a:solidFill>
              <a:latin typeface="Arial Narrow"/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3238691" y="2025981"/>
            <a:ext cx="3879232" cy="2447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620713" algn="l"/>
              </a:tabLst>
            </a:lvl1pPr>
          </a:lstStyle>
          <a:p>
            <a:pPr lvl="0" indent="0" algn="l" fontAlgn="base"/>
            <a:r>
              <a:rPr lang="ru-RU" sz="1000" b="1" i="0" u="none" strike="noStrike" dirty="0" smtClean="0">
                <a:solidFill>
                  <a:srgbClr val="000000"/>
                </a:solidFill>
                <a:latin typeface="Arial Narrow"/>
              </a:rPr>
              <a:t>ПРЕИМУЩЕСТВА ДЛЯ ПОТРЕБИТЕЛЕЙ</a:t>
            </a:r>
            <a:endParaRPr sz="1000" b="1" i="0" u="none" strike="noStrike" dirty="0">
              <a:solidFill>
                <a:srgbClr val="000000"/>
              </a:solidFill>
              <a:latin typeface="Arial Narrow"/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3238691" y="3418618"/>
            <a:ext cx="3879232" cy="2447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620713" algn="l"/>
              </a:tabLst>
            </a:lvl1pPr>
          </a:lstStyle>
          <a:p>
            <a:pPr lvl="0" indent="0" algn="l" fontAlgn="base"/>
            <a:r>
              <a:rPr lang="ru-RU" sz="1000" b="1" i="0" u="none" strike="noStrike" dirty="0" smtClean="0">
                <a:solidFill>
                  <a:srgbClr val="000000"/>
                </a:solidFill>
                <a:latin typeface="Arial Narrow"/>
              </a:rPr>
              <a:t>ОСНОВНЫЕ ТЕХНОЛОГИИ</a:t>
            </a:r>
            <a:endParaRPr sz="1000" b="1" i="0" u="none" strike="noStrike" dirty="0">
              <a:solidFill>
                <a:srgbClr val="000000"/>
              </a:solidFill>
              <a:latin typeface="Arial Narrow"/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6117527" y="2025981"/>
            <a:ext cx="3879232" cy="2447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620713" algn="l"/>
              </a:tabLst>
            </a:lvl1pPr>
          </a:lstStyle>
          <a:p>
            <a:pPr lvl="0" indent="0" algn="l" fontAlgn="base"/>
            <a:r>
              <a:rPr lang="ru-RU" sz="1000" b="1" i="0" u="none" strike="noStrike" dirty="0" smtClean="0">
                <a:solidFill>
                  <a:srgbClr val="000000"/>
                </a:solidFill>
                <a:latin typeface="Arial Narrow"/>
              </a:rPr>
              <a:t>ИНФОРМАЦИЯ</a:t>
            </a:r>
            <a:endParaRPr sz="1000" b="1" i="0" u="none" strike="noStrike" dirty="0">
              <a:solidFill>
                <a:srgbClr val="000000"/>
              </a:solidFill>
              <a:latin typeface="Arial Narrow"/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361950" y="2234696"/>
            <a:ext cx="2698909" cy="7335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620713" algn="l"/>
              </a:tabLst>
            </a:lvl1pPr>
          </a:lstStyle>
          <a:p>
            <a:pPr lvl="0" indent="0" algn="l" fontAlgn="base">
              <a:lnSpc>
                <a:spcPts val="1000"/>
              </a:lnSpc>
            </a:pPr>
            <a:r>
              <a:rPr lang="ru-RU" sz="900" dirty="0" smtClean="0">
                <a:solidFill>
                  <a:srgbClr val="000000"/>
                </a:solidFill>
                <a:latin typeface="Arial Narrow"/>
              </a:rPr>
              <a:t>Профессиональные гоночные крепления</a:t>
            </a:r>
            <a:r>
              <a:rPr sz="900" b="0" i="0" u="none" strike="noStrike" dirty="0" smtClean="0">
                <a:solidFill>
                  <a:srgbClr val="000000"/>
                </a:solidFill>
                <a:latin typeface="Arial Narrow"/>
              </a:rPr>
              <a:t> </a:t>
            </a:r>
            <a:r>
              <a:rPr sz="900" b="0" i="0" u="none" strike="noStrike" dirty="0">
                <a:solidFill>
                  <a:srgbClr val="000000"/>
                </a:solidFill>
                <a:latin typeface="Arial Narrow"/>
              </a:rPr>
              <a:t>TURNAMIC® </a:t>
            </a:r>
            <a:r>
              <a:rPr lang="ru-RU" sz="900" b="0" i="0" u="none" strike="noStrike" dirty="0" smtClean="0">
                <a:solidFill>
                  <a:srgbClr val="000000"/>
                </a:solidFill>
                <a:latin typeface="Arial Narrow"/>
              </a:rPr>
              <a:t>для конькового хода. Легко устанавливать и просто регулировать без специальных инструментов. Фиксатор </a:t>
            </a:r>
            <a:r>
              <a:rPr sz="900" b="0" i="0" u="none" strike="noStrike" dirty="0" smtClean="0">
                <a:solidFill>
                  <a:srgbClr val="000000"/>
                </a:solidFill>
                <a:latin typeface="Arial Narrow"/>
              </a:rPr>
              <a:t>Safe </a:t>
            </a:r>
            <a:r>
              <a:rPr sz="900" b="0" i="0" u="none" strike="noStrike" dirty="0">
                <a:solidFill>
                  <a:srgbClr val="000000"/>
                </a:solidFill>
                <a:latin typeface="Arial Narrow"/>
              </a:rPr>
              <a:t>Lock </a:t>
            </a:r>
            <a:r>
              <a:rPr lang="ru-RU" sz="900" b="0" i="0" u="none" strike="noStrike" dirty="0" smtClean="0">
                <a:solidFill>
                  <a:srgbClr val="000000"/>
                </a:solidFill>
                <a:latin typeface="Arial Narrow"/>
              </a:rPr>
              <a:t>предотвращает случайное открытие во время гонок и тренировок.</a:t>
            </a:r>
            <a:endParaRPr sz="900" b="0" i="0" u="none" strike="noStrike" dirty="0">
              <a:solidFill>
                <a:srgbClr val="000000"/>
              </a:solidFill>
              <a:latin typeface="Arial Narrow"/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3238691" y="2234696"/>
            <a:ext cx="2698909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620713" algn="l"/>
              </a:tabLst>
            </a:lvl1pPr>
          </a:lstStyle>
          <a:p>
            <a:pPr marL="171450" indent="-171450">
              <a:lnSpc>
                <a:spcPts val="1000"/>
              </a:lnSpc>
              <a:buFont typeface="Wingdings" charset="2"/>
              <a:buChar char="§"/>
            </a:pPr>
            <a:r>
              <a:rPr lang="ru-RU" sz="900" b="0" i="0" u="none" strike="noStrike" dirty="0" smtClean="0">
                <a:solidFill>
                  <a:srgbClr val="000000"/>
                </a:solidFill>
                <a:latin typeface="Arial Narrow"/>
              </a:rPr>
              <a:t>Установка и регулировка без инструментов</a:t>
            </a:r>
            <a:r>
              <a:rPr sz="900" b="0" i="0" u="none" strike="noStrike" dirty="0">
                <a:solidFill>
                  <a:srgbClr val="000000"/>
                </a:solidFill>
                <a:latin typeface="Arial Narrow"/>
              </a:rPr>
              <a:t>
</a:t>
            </a:r>
            <a:r>
              <a:rPr lang="ru-RU" sz="900" dirty="0" smtClean="0">
                <a:solidFill>
                  <a:srgbClr val="000000"/>
                </a:solidFill>
                <a:latin typeface="Arial Narrow"/>
              </a:rPr>
              <a:t>Фиксатор </a:t>
            </a:r>
            <a:r>
              <a:rPr sz="900" b="0" i="0" u="none" strike="noStrike" dirty="0" smtClean="0">
                <a:solidFill>
                  <a:srgbClr val="000000"/>
                </a:solidFill>
                <a:latin typeface="Arial Narrow"/>
              </a:rPr>
              <a:t>Safe Lock</a:t>
            </a:r>
            <a:r>
              <a:rPr lang="ru-RU" sz="900" dirty="0">
                <a:solidFill>
                  <a:srgbClr val="000000"/>
                </a:solidFill>
                <a:latin typeface="Arial Narrow"/>
              </a:rPr>
              <a:t> </a:t>
            </a:r>
            <a:r>
              <a:rPr lang="ru-RU" sz="900" dirty="0" smtClean="0">
                <a:solidFill>
                  <a:srgbClr val="000000"/>
                </a:solidFill>
                <a:latin typeface="Arial Narrow"/>
              </a:rPr>
              <a:t>предотвращает нежелательное открытие</a:t>
            </a:r>
            <a:r>
              <a:rPr sz="900" b="0" i="0" u="none" strike="noStrike" dirty="0">
                <a:solidFill>
                  <a:srgbClr val="000000"/>
                </a:solidFill>
                <a:latin typeface="Arial Narrow"/>
              </a:rPr>
              <a:t>
</a:t>
            </a:r>
            <a:r>
              <a:rPr lang="ru-RU" sz="900" dirty="0" smtClean="0">
                <a:solidFill>
                  <a:srgbClr val="000000"/>
                </a:solidFill>
                <a:latin typeface="Arial Narrow"/>
              </a:rPr>
              <a:t>Ручное </a:t>
            </a:r>
            <a:r>
              <a:rPr lang="ru-RU" sz="900" dirty="0" err="1" smtClean="0">
                <a:solidFill>
                  <a:srgbClr val="000000"/>
                </a:solidFill>
                <a:latin typeface="Arial Narrow"/>
              </a:rPr>
              <a:t>встёгивание</a:t>
            </a:r>
            <a:r>
              <a:rPr lang="ru-RU" sz="900" dirty="0" smtClean="0">
                <a:solidFill>
                  <a:srgbClr val="000000"/>
                </a:solidFill>
                <a:latin typeface="Arial Narrow"/>
              </a:rPr>
              <a:t> и выстегивание</a:t>
            </a:r>
            <a:endParaRPr sz="900" b="0" i="0" u="none" strike="noStrike" dirty="0">
              <a:solidFill>
                <a:srgbClr val="000000"/>
              </a:solidFill>
              <a:latin typeface="Arial Narrow"/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6117527" y="2234696"/>
            <a:ext cx="2698909" cy="7335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900000" algn="l"/>
              </a:tabLst>
            </a:lvl1pPr>
          </a:lstStyle>
          <a:p>
            <a:pPr lvl="0" indent="0" algn="l" fontAlgn="base">
              <a:lnSpc>
                <a:spcPts val="1000"/>
              </a:lnSpc>
            </a:pPr>
            <a:r>
              <a:rPr lang="ru-RU" sz="900" b="0" i="0" u="none" strike="noStrike" dirty="0" smtClean="0">
                <a:solidFill>
                  <a:srgbClr val="000000"/>
                </a:solidFill>
                <a:latin typeface="Arial Narrow"/>
              </a:rPr>
              <a:t>Артикул:</a:t>
            </a:r>
            <a:r>
              <a:rPr sz="900" b="0" i="0" u="none" strike="noStrike" dirty="0">
                <a:solidFill>
                  <a:srgbClr val="000000"/>
                </a:solidFill>
                <a:latin typeface="Arial Narrow"/>
              </a:rPr>
              <a:t>	S49019
</a:t>
            </a:r>
            <a:r>
              <a:rPr lang="ru-RU" sz="900" b="0" i="0" u="none" strike="noStrike" dirty="0" smtClean="0">
                <a:solidFill>
                  <a:srgbClr val="000000"/>
                </a:solidFill>
                <a:latin typeface="Arial Narrow"/>
              </a:rPr>
              <a:t>Флексор:</a:t>
            </a:r>
            <a:r>
              <a:rPr sz="900" b="0" i="0" u="none" strike="noStrike" dirty="0">
                <a:solidFill>
                  <a:srgbClr val="000000"/>
                </a:solidFill>
                <a:latin typeface="Arial Narrow"/>
              </a:rPr>
              <a:t>	Skate
</a:t>
            </a:r>
            <a:r>
              <a:rPr lang="ru-RU" sz="900" b="0" i="0" u="none" strike="noStrike" dirty="0" smtClean="0">
                <a:solidFill>
                  <a:srgbClr val="000000"/>
                </a:solidFill>
                <a:latin typeface="Arial Narrow"/>
              </a:rPr>
              <a:t>Фиксация:</a:t>
            </a:r>
            <a:r>
              <a:rPr sz="900" b="0" i="0" u="none" strike="noStrike" dirty="0">
                <a:solidFill>
                  <a:srgbClr val="000000"/>
                </a:solidFill>
                <a:latin typeface="Arial Narrow"/>
              </a:rPr>
              <a:t>	</a:t>
            </a:r>
            <a:r>
              <a:rPr lang="ru-RU" sz="900" b="0" i="0" u="none" strike="noStrike" dirty="0" smtClean="0">
                <a:solidFill>
                  <a:srgbClr val="000000"/>
                </a:solidFill>
                <a:latin typeface="Arial Narrow"/>
              </a:rPr>
              <a:t>ручная</a:t>
            </a:r>
            <a:r>
              <a:rPr sz="900" b="0" i="0" u="none" strike="noStrike" dirty="0">
                <a:solidFill>
                  <a:srgbClr val="000000"/>
                </a:solidFill>
                <a:latin typeface="Arial Narrow"/>
              </a:rPr>
              <a:t>
</a:t>
            </a:r>
            <a:r>
              <a:rPr lang="ru-RU" sz="900" b="0" i="0" u="none" strike="noStrike" dirty="0" smtClean="0">
                <a:solidFill>
                  <a:srgbClr val="000000"/>
                </a:solidFill>
                <a:latin typeface="Arial Narrow"/>
              </a:rPr>
              <a:t>Вес:</a:t>
            </a:r>
            <a:r>
              <a:rPr sz="900" b="0" i="0" u="none" strike="noStrike" dirty="0">
                <a:solidFill>
                  <a:srgbClr val="000000"/>
                </a:solidFill>
                <a:latin typeface="Arial Narrow"/>
              </a:rPr>
              <a:t>	</a:t>
            </a:r>
            <a:r>
              <a:rPr sz="900" b="0" i="0" u="none" strike="noStrike" dirty="0" smtClean="0">
                <a:solidFill>
                  <a:srgbClr val="000000"/>
                </a:solidFill>
                <a:latin typeface="Arial Narrow"/>
              </a:rPr>
              <a:t>215 g</a:t>
            </a:r>
            <a:r>
              <a:rPr sz="900" b="0" i="0" u="none" strike="noStrike" dirty="0">
                <a:solidFill>
                  <a:srgbClr val="000000"/>
                </a:solidFill>
                <a:latin typeface="Arial Narrow"/>
              </a:rPr>
              <a:t>
</a:t>
            </a:r>
          </a:p>
        </p:txBody>
      </p:sp>
      <p:sp>
        <p:nvSpPr>
          <p:cNvPr id="16" name="Textfeld 15"/>
          <p:cNvSpPr txBox="1"/>
          <p:nvPr/>
        </p:nvSpPr>
        <p:spPr>
          <a:xfrm>
            <a:off x="361950" y="3627333"/>
            <a:ext cx="2698909" cy="8572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620713" algn="l"/>
              </a:tabLst>
            </a:lvl1pPr>
          </a:lstStyle>
          <a:p>
            <a:pPr marL="171450" indent="-171450">
              <a:lnSpc>
                <a:spcPts val="1000"/>
              </a:lnSpc>
              <a:buFont typeface="Wingdings" charset="2"/>
              <a:buChar char="§"/>
            </a:pPr>
            <a:r>
              <a:rPr sz="900" b="0" i="0" u="none" strike="noStrike">
                <a:solidFill>
                  <a:srgbClr val="000000"/>
                </a:solidFill>
                <a:latin typeface="Arial Narrow"/>
              </a:rPr>
              <a:t>Safe Lock
Double Lock Slider
Flow Flex
Heel Pre-adjust
Low Profile
Torsion-proofed body
Skating Flexor
Stabilizer
Tool Free</a:t>
            </a:r>
          </a:p>
        </p:txBody>
      </p:sp>
      <p:sp>
        <p:nvSpPr>
          <p:cNvPr id="17" name="Textfeld 16"/>
          <p:cNvSpPr txBox="1"/>
          <p:nvPr/>
        </p:nvSpPr>
        <p:spPr>
          <a:xfrm>
            <a:off x="3238691" y="3627333"/>
            <a:ext cx="2698909" cy="8572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900000" algn="l"/>
              </a:tabLst>
            </a:lvl1pPr>
          </a:lstStyle>
          <a:p>
            <a:pPr lvl="0" indent="0" algn="l" fontAlgn="base">
              <a:lnSpc>
                <a:spcPts val="1000"/>
              </a:lnSpc>
            </a:pPr>
            <a:endParaRPr/>
          </a:p>
        </p:txBody>
      </p:sp>
      <p:sp>
        <p:nvSpPr>
          <p:cNvPr id="18" name="Textfeld 17"/>
          <p:cNvSpPr txBox="1"/>
          <p:nvPr/>
        </p:nvSpPr>
        <p:spPr>
          <a:xfrm>
            <a:off x="3947779" y="3619500"/>
            <a:ext cx="857250" cy="142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620713" algn="l"/>
              </a:tabLst>
            </a:lvl1pPr>
          </a:lstStyle>
          <a:p>
            <a:pPr lvl="0" indent="0" algn="l" fontAlgn="base"/>
            <a:r>
              <a:rPr sz="800" b="0" i="0" u="none" strike="noStrike">
                <a:solidFill>
                  <a:srgbClr val="000000"/>
                </a:solidFill>
                <a:latin typeface="Arial Narrow"/>
              </a:rPr>
              <a:t>RACE CODE</a:t>
            </a:r>
          </a:p>
        </p:txBody>
      </p:sp>
      <p:sp>
        <p:nvSpPr>
          <p:cNvPr id="19" name="Textfeld 18"/>
          <p:cNvSpPr txBox="1"/>
          <p:nvPr/>
        </p:nvSpPr>
        <p:spPr>
          <a:xfrm>
            <a:off x="5424154" y="3619500"/>
            <a:ext cx="857250" cy="142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620713" algn="l"/>
              </a:tabLst>
            </a:lvl1pPr>
          </a:lstStyle>
          <a:p>
            <a:pPr lvl="0" indent="0" algn="l" fontAlgn="base"/>
            <a:r>
              <a:rPr sz="800" b="0" i="0" u="none" strike="noStrike">
                <a:solidFill>
                  <a:srgbClr val="000000"/>
                </a:solidFill>
                <a:latin typeface="Arial Narrow"/>
              </a:rPr>
              <a:t>Safe Lock</a:t>
            </a:r>
          </a:p>
        </p:txBody>
      </p:sp>
      <p:sp>
        <p:nvSpPr>
          <p:cNvPr id="20" name="Textfeld 19"/>
          <p:cNvSpPr txBox="1"/>
          <p:nvPr/>
        </p:nvSpPr>
        <p:spPr>
          <a:xfrm>
            <a:off x="3947779" y="4238625"/>
            <a:ext cx="857250" cy="142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620713" algn="l"/>
              </a:tabLst>
            </a:lvl1pPr>
          </a:lstStyle>
          <a:p>
            <a:pPr lvl="0" indent="0" algn="l" fontAlgn="base"/>
            <a:r>
              <a:rPr sz="800" b="0" i="0" u="none" strike="noStrike">
                <a:solidFill>
                  <a:srgbClr val="000000"/>
                </a:solidFill>
                <a:latin typeface="Arial Narrow"/>
              </a:rPr>
              <a:t>Tool Free</a:t>
            </a:r>
          </a:p>
        </p:txBody>
      </p:sp>
      <p:sp>
        <p:nvSpPr>
          <p:cNvPr id="21" name="Textfeld 20"/>
          <p:cNvSpPr txBox="1"/>
          <p:nvPr/>
        </p:nvSpPr>
        <p:spPr>
          <a:xfrm>
            <a:off x="5424154" y="4238625"/>
            <a:ext cx="857250" cy="142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620713" algn="l"/>
              </a:tabLst>
            </a:lvl1pPr>
          </a:lstStyle>
          <a:p>
            <a:pPr lvl="0" indent="0" algn="l" fontAlgn="base"/>
            <a:r>
              <a:rPr sz="800" b="0" i="0" u="none" strike="noStrike">
                <a:solidFill>
                  <a:srgbClr val="000000"/>
                </a:solidFill>
                <a:latin typeface="Arial Narrow"/>
              </a:rPr>
              <a:t>Double Lock Slider</a:t>
            </a: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7763924" y="1229317"/>
            <a:ext cx="1052512" cy="378619"/>
          </a:xfrm>
          <a:prstGeom prst="roundRect">
            <a:avLst/>
          </a:prstGeom>
          <a:noFill/>
          <a:ln w="31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dirty="0" smtClean="0"/>
              <a:t>65</a:t>
            </a:r>
            <a:r>
              <a:rPr lang="ru-RU" dirty="0" smtClean="0"/>
              <a:t>00</a:t>
            </a:r>
            <a:r>
              <a:rPr lang="en-US" dirty="0" smtClean="0"/>
              <a:t> P </a:t>
            </a:r>
            <a:endParaRPr lang="ru-RU" dirty="0">
              <a:solidFill>
                <a:srgbClr val="2E2056"/>
              </a:solidFill>
              <a:latin typeface="Helvetica" charset="-52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extfeld 1"/>
          <p:cNvSpPr txBox="1"/>
          <p:nvPr/>
        </p:nvSpPr>
        <p:spPr>
          <a:xfrm>
            <a:off x="359855" y="3814458"/>
            <a:ext cx="8744464" cy="4286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620713" algn="l"/>
              </a:tabLst>
            </a:lvl1pPr>
          </a:lstStyle>
          <a:p>
            <a:pPr lvl="0" indent="0" algn="l" fontAlgn="base">
              <a:lnSpc>
                <a:spcPts val="4500"/>
              </a:lnSpc>
            </a:pPr>
            <a:r>
              <a:rPr sz="4500" b="1" i="0" u="none" strike="noStrike">
                <a:solidFill>
                  <a:srgbClr val="FFFFFF"/>
                </a:solidFill>
                <a:latin typeface="Arial Narrow"/>
              </a:rPr>
              <a:t>JUNIOR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359855" y="4419013"/>
            <a:ext cx="8744464" cy="9525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620713" algn="l"/>
              </a:tabLst>
            </a:lvl1pPr>
          </a:lstStyle>
          <a:p>
            <a:pPr lvl="0" indent="0" algn="l" fontAlgn="base"/>
            <a:r>
              <a:rPr sz="2000" b="0" i="0" u="none" strike="noStrike">
                <a:solidFill>
                  <a:srgbClr val="D1DA22"/>
                </a:solidFill>
                <a:latin typeface="Arial Narrow"/>
              </a:rPr>
              <a:t>SEASON 19|20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rafik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9725" y="1094510"/>
            <a:ext cx="5808052" cy="790575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8654" y="3676650"/>
            <a:ext cx="476250" cy="476250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05029" y="3676650"/>
            <a:ext cx="476250" cy="476250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28654" y="4295775"/>
            <a:ext cx="476250" cy="476250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05029" y="4295775"/>
            <a:ext cx="476250" cy="476250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361950" y="4897620"/>
            <a:ext cx="827665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620713" algn="l"/>
              </a:tabLst>
            </a:lvl1pPr>
          </a:lstStyle>
          <a:p>
            <a:pPr lvl="0" indent="0" algn="l" fontAlgn="base"/>
            <a:r>
              <a:rPr sz="900" b="0" i="0" u="none" strike="noStrike" dirty="0">
                <a:solidFill>
                  <a:srgbClr val="FFFFFF"/>
                </a:solidFill>
                <a:latin typeface="Arial Narrow"/>
              </a:rPr>
              <a:t>Line Up 19|20 // Nordic // </a:t>
            </a:r>
            <a:r>
              <a:rPr lang="ru-RU" sz="900" b="0" i="0" u="none" strike="noStrike" dirty="0" smtClean="0">
                <a:solidFill>
                  <a:srgbClr val="FFFFFF"/>
                </a:solidFill>
                <a:latin typeface="Arial Narrow"/>
              </a:rPr>
              <a:t>Лыжные крепления</a:t>
            </a:r>
            <a:r>
              <a:rPr sz="900" b="0" i="0" u="none" strike="noStrike" dirty="0" smtClean="0">
                <a:solidFill>
                  <a:srgbClr val="FFFFFF"/>
                </a:solidFill>
                <a:latin typeface="Arial Narrow"/>
              </a:rPr>
              <a:t> </a:t>
            </a:r>
            <a:r>
              <a:rPr sz="900" b="0" i="0" u="none" strike="noStrike" dirty="0">
                <a:solidFill>
                  <a:srgbClr val="FFFFFF"/>
                </a:solidFill>
                <a:latin typeface="Arial Narrow"/>
              </a:rPr>
              <a:t>// Junior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361950" y="374249"/>
            <a:ext cx="8276654" cy="2857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620713" algn="l"/>
              </a:tabLst>
            </a:lvl1pPr>
          </a:lstStyle>
          <a:p>
            <a:pPr lvl="0" indent="0" algn="l" fontAlgn="base"/>
            <a:r>
              <a:rPr sz="2800" b="1" i="0" u="none" strike="noStrike">
                <a:solidFill>
                  <a:srgbClr val="000000"/>
                </a:solidFill>
                <a:latin typeface="Arial Narrow"/>
              </a:rPr>
              <a:t>RACE JR SKATE IFP BLACK/YELLOW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361950" y="2025981"/>
            <a:ext cx="3879232" cy="2447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620713" algn="l"/>
              </a:tabLst>
            </a:lvl1pPr>
          </a:lstStyle>
          <a:p>
            <a:pPr lvl="0" indent="0" algn="l" fontAlgn="base"/>
            <a:r>
              <a:rPr sz="1000" b="1" i="0" u="none" strike="noStrike">
                <a:solidFill>
                  <a:srgbClr val="000000"/>
                </a:solidFill>
                <a:latin typeface="Arial Narrow"/>
              </a:rPr>
              <a:t>RACE JR SKATE IFP BLACK/YELLOW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361950" y="3418618"/>
            <a:ext cx="3879232" cy="2447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620713" algn="l"/>
              </a:tabLst>
            </a:lvl1pPr>
          </a:lstStyle>
          <a:p>
            <a:pPr lvl="0" indent="0" algn="l" fontAlgn="base"/>
            <a:r>
              <a:rPr lang="ru-RU" sz="1000" b="1" i="0" u="none" strike="noStrike" dirty="0" smtClean="0">
                <a:solidFill>
                  <a:srgbClr val="000000"/>
                </a:solidFill>
                <a:latin typeface="Arial Narrow"/>
              </a:rPr>
              <a:t>ТЕХНОЛОГИИ</a:t>
            </a:r>
            <a:endParaRPr sz="1000" b="1" i="0" u="none" strike="noStrike" dirty="0">
              <a:solidFill>
                <a:srgbClr val="000000"/>
              </a:solidFill>
              <a:latin typeface="Arial Narrow"/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3238691" y="2025981"/>
            <a:ext cx="3879232" cy="2447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620713" algn="l"/>
              </a:tabLst>
            </a:lvl1pPr>
          </a:lstStyle>
          <a:p>
            <a:pPr lvl="0" indent="0" algn="l" fontAlgn="base"/>
            <a:r>
              <a:rPr lang="ru-RU" sz="1000" b="1" i="0" u="none" strike="noStrike" dirty="0" smtClean="0">
                <a:solidFill>
                  <a:srgbClr val="000000"/>
                </a:solidFill>
                <a:latin typeface="Arial Narrow"/>
              </a:rPr>
              <a:t>ПРЕИМУЩЕСТВА ДЛЯ ПОТРЕБИТЕЛЕЙ</a:t>
            </a:r>
            <a:endParaRPr sz="1000" b="1" i="0" u="none" strike="noStrike" dirty="0">
              <a:solidFill>
                <a:srgbClr val="000000"/>
              </a:solidFill>
              <a:latin typeface="Arial Narrow"/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3238691" y="3418618"/>
            <a:ext cx="3879232" cy="2447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620713" algn="l"/>
              </a:tabLst>
            </a:lvl1pPr>
          </a:lstStyle>
          <a:p>
            <a:pPr lvl="0" indent="0" algn="l" fontAlgn="base"/>
            <a:r>
              <a:rPr lang="ru-RU" sz="1000" b="1" i="0" u="none" strike="noStrike" dirty="0" smtClean="0">
                <a:solidFill>
                  <a:srgbClr val="000000"/>
                </a:solidFill>
                <a:latin typeface="Arial Narrow"/>
              </a:rPr>
              <a:t>ОСНОВНЫЕ ТЕХНОЛОГИИ</a:t>
            </a:r>
            <a:endParaRPr sz="1000" b="1" i="0" u="none" strike="noStrike" dirty="0">
              <a:solidFill>
                <a:srgbClr val="000000"/>
              </a:solidFill>
              <a:latin typeface="Arial Narrow"/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6117527" y="2025981"/>
            <a:ext cx="3879232" cy="2447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620713" algn="l"/>
              </a:tabLst>
            </a:lvl1pPr>
          </a:lstStyle>
          <a:p>
            <a:pPr lvl="0" indent="0" algn="l" fontAlgn="base"/>
            <a:r>
              <a:rPr lang="ru-RU" sz="1000" b="1" i="0" u="none" strike="noStrike" dirty="0" smtClean="0">
                <a:solidFill>
                  <a:srgbClr val="000000"/>
                </a:solidFill>
                <a:latin typeface="Arial Narrow"/>
              </a:rPr>
              <a:t>ИНФОРМАЦИЯ</a:t>
            </a:r>
            <a:endParaRPr sz="1000" b="1" i="0" u="none" strike="noStrike" dirty="0">
              <a:solidFill>
                <a:srgbClr val="000000"/>
              </a:solidFill>
              <a:latin typeface="Arial Narrow"/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361950" y="2234696"/>
            <a:ext cx="269890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620713" algn="l"/>
              </a:tabLst>
            </a:lvl1pPr>
          </a:lstStyle>
          <a:p>
            <a:pPr lvl="0" fontAlgn="base">
              <a:lnSpc>
                <a:spcPts val="1000"/>
              </a:lnSpc>
            </a:pPr>
            <a:r>
              <a:rPr lang="ru-RU" sz="900" dirty="0">
                <a:solidFill>
                  <a:srgbClr val="000000"/>
                </a:solidFill>
                <a:latin typeface="Arial Narrow"/>
              </a:rPr>
              <a:t>Юниорские коньковые крепления для лыж с платформой IFP. Крепления </a:t>
            </a:r>
            <a:r>
              <a:rPr lang="ru-RU" sz="900" dirty="0" err="1">
                <a:solidFill>
                  <a:srgbClr val="000000"/>
                </a:solidFill>
                <a:latin typeface="Arial Narrow"/>
              </a:rPr>
              <a:t>Turnamic</a:t>
            </a:r>
            <a:r>
              <a:rPr lang="ru-RU" sz="900" dirty="0">
                <a:solidFill>
                  <a:srgbClr val="000000"/>
                </a:solidFill>
                <a:latin typeface="Arial Narrow"/>
              </a:rPr>
              <a:t> устанавливаются и регулируются без дополнительных инструментов.</a:t>
            </a:r>
          </a:p>
        </p:txBody>
      </p:sp>
      <p:sp>
        <p:nvSpPr>
          <p:cNvPr id="15" name="Textfeld 14"/>
          <p:cNvSpPr txBox="1"/>
          <p:nvPr/>
        </p:nvSpPr>
        <p:spPr>
          <a:xfrm>
            <a:off x="3238691" y="2234696"/>
            <a:ext cx="2698909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620713" algn="l"/>
              </a:tabLst>
            </a:lvl1pPr>
          </a:lstStyle>
          <a:p>
            <a:pPr marL="171450" indent="-171450">
              <a:lnSpc>
                <a:spcPts val="1000"/>
              </a:lnSpc>
              <a:buFont typeface="Wingdings" charset="2"/>
              <a:buChar char="§"/>
            </a:pPr>
            <a:r>
              <a:rPr lang="ru-RU" sz="900" dirty="0">
                <a:solidFill>
                  <a:srgbClr val="000000"/>
                </a:solidFill>
                <a:latin typeface="Arial Narrow"/>
              </a:rPr>
              <a:t>Установка и регулировка без инструментов</a:t>
            </a:r>
          </a:p>
          <a:p>
            <a:pPr marL="171450" indent="-171450">
              <a:lnSpc>
                <a:spcPts val="1000"/>
              </a:lnSpc>
              <a:buFont typeface="Wingdings" charset="2"/>
              <a:buChar char="§"/>
            </a:pPr>
            <a:r>
              <a:rPr lang="ru-RU" sz="900" dirty="0">
                <a:solidFill>
                  <a:srgbClr val="000000"/>
                </a:solidFill>
                <a:latin typeface="Arial Narrow"/>
              </a:rPr>
              <a:t>Большой поворотный рычаг</a:t>
            </a:r>
          </a:p>
          <a:p>
            <a:pPr marL="171450" indent="-171450">
              <a:lnSpc>
                <a:spcPts val="1000"/>
              </a:lnSpc>
              <a:buFont typeface="Wingdings" charset="2"/>
              <a:buChar char="§"/>
            </a:pPr>
            <a:r>
              <a:rPr lang="ru-RU" sz="900" dirty="0">
                <a:solidFill>
                  <a:srgbClr val="000000"/>
                </a:solidFill>
                <a:latin typeface="Arial Narrow"/>
              </a:rPr>
              <a:t>Устойчивость и контроль над лыжами</a:t>
            </a:r>
          </a:p>
          <a:p>
            <a:pPr marL="171450" indent="-171450">
              <a:lnSpc>
                <a:spcPts val="1000"/>
              </a:lnSpc>
              <a:buFont typeface="Wingdings" charset="2"/>
              <a:buChar char="§"/>
            </a:pPr>
            <a:r>
              <a:rPr lang="ru-RU" sz="900" dirty="0">
                <a:solidFill>
                  <a:srgbClr val="000000"/>
                </a:solidFill>
                <a:latin typeface="Arial Narrow"/>
              </a:rPr>
              <a:t>Легкие</a:t>
            </a:r>
          </a:p>
        </p:txBody>
      </p:sp>
      <p:sp>
        <p:nvSpPr>
          <p:cNvPr id="16" name="Textfeld 15"/>
          <p:cNvSpPr txBox="1"/>
          <p:nvPr/>
        </p:nvSpPr>
        <p:spPr>
          <a:xfrm>
            <a:off x="6117527" y="2234696"/>
            <a:ext cx="2698909" cy="7335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900000" algn="l"/>
              </a:tabLst>
            </a:lvl1pPr>
          </a:lstStyle>
          <a:p>
            <a:pPr lvl="0" indent="0" algn="l" fontAlgn="base">
              <a:lnSpc>
                <a:spcPts val="1000"/>
              </a:lnSpc>
            </a:pPr>
            <a:r>
              <a:rPr lang="ru-RU" sz="900" b="0" i="0" u="none" strike="noStrike" dirty="0" smtClean="0">
                <a:solidFill>
                  <a:srgbClr val="000000"/>
                </a:solidFill>
                <a:latin typeface="Arial Narrow"/>
              </a:rPr>
              <a:t>Артикул:</a:t>
            </a:r>
            <a:r>
              <a:rPr sz="900" b="0" i="0" u="none" strike="noStrike" dirty="0">
                <a:solidFill>
                  <a:srgbClr val="000000"/>
                </a:solidFill>
                <a:latin typeface="Arial Narrow"/>
              </a:rPr>
              <a:t>	S70019
</a:t>
            </a:r>
            <a:r>
              <a:rPr lang="ru-RU" sz="900" b="0" i="0" u="none" strike="noStrike" dirty="0" smtClean="0">
                <a:solidFill>
                  <a:srgbClr val="000000"/>
                </a:solidFill>
                <a:latin typeface="Arial Narrow"/>
              </a:rPr>
              <a:t>Флексор:</a:t>
            </a:r>
            <a:r>
              <a:rPr sz="900" b="0" i="0" u="none" strike="noStrike" dirty="0">
                <a:solidFill>
                  <a:srgbClr val="000000"/>
                </a:solidFill>
                <a:latin typeface="Arial Narrow"/>
              </a:rPr>
              <a:t>	Skate
</a:t>
            </a:r>
            <a:r>
              <a:rPr lang="ru-RU" sz="900" b="0" i="0" u="none" strike="noStrike" dirty="0" smtClean="0">
                <a:solidFill>
                  <a:srgbClr val="000000"/>
                </a:solidFill>
                <a:latin typeface="Arial Narrow"/>
              </a:rPr>
              <a:t>Фиксация:</a:t>
            </a:r>
            <a:r>
              <a:rPr sz="900" b="0" i="0" u="none" strike="noStrike" dirty="0">
                <a:solidFill>
                  <a:srgbClr val="000000"/>
                </a:solidFill>
                <a:latin typeface="Arial Narrow"/>
              </a:rPr>
              <a:t>	</a:t>
            </a:r>
            <a:r>
              <a:rPr lang="ru-RU" sz="900" b="0" i="0" u="none" strike="noStrike" dirty="0" smtClean="0">
                <a:solidFill>
                  <a:srgbClr val="000000"/>
                </a:solidFill>
                <a:latin typeface="Arial Narrow"/>
              </a:rPr>
              <a:t>ручная</a:t>
            </a:r>
            <a:r>
              <a:rPr sz="900" b="0" i="0" u="none" strike="noStrike" dirty="0">
                <a:solidFill>
                  <a:srgbClr val="000000"/>
                </a:solidFill>
                <a:latin typeface="Arial Narrow"/>
              </a:rPr>
              <a:t>
</a:t>
            </a:r>
            <a:r>
              <a:rPr lang="ru-RU" sz="900" b="0" i="0" u="none" strike="noStrike" dirty="0" smtClean="0">
                <a:solidFill>
                  <a:srgbClr val="000000"/>
                </a:solidFill>
                <a:latin typeface="Arial Narrow"/>
              </a:rPr>
              <a:t>Вес:</a:t>
            </a:r>
            <a:r>
              <a:rPr sz="900" b="0" i="0" u="none" strike="noStrike" dirty="0">
                <a:solidFill>
                  <a:srgbClr val="000000"/>
                </a:solidFill>
                <a:latin typeface="Arial Narrow"/>
              </a:rPr>
              <a:t>	</a:t>
            </a:r>
            <a:r>
              <a:rPr sz="900" b="0" i="0" u="none" strike="noStrike" dirty="0" smtClean="0">
                <a:solidFill>
                  <a:srgbClr val="000000"/>
                </a:solidFill>
                <a:latin typeface="Arial Narrow"/>
              </a:rPr>
              <a:t>222 g</a:t>
            </a:r>
            <a:r>
              <a:rPr sz="900" b="0" i="0" u="none" strike="noStrike" dirty="0">
                <a:solidFill>
                  <a:srgbClr val="000000"/>
                </a:solidFill>
                <a:latin typeface="Arial Narrow"/>
              </a:rPr>
              <a:t>
</a:t>
            </a:r>
          </a:p>
        </p:txBody>
      </p:sp>
      <p:sp>
        <p:nvSpPr>
          <p:cNvPr id="17" name="Textfeld 16"/>
          <p:cNvSpPr txBox="1"/>
          <p:nvPr/>
        </p:nvSpPr>
        <p:spPr>
          <a:xfrm>
            <a:off x="361950" y="3627333"/>
            <a:ext cx="2698909" cy="8572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620713" algn="l"/>
              </a:tabLst>
            </a:lvl1pPr>
          </a:lstStyle>
          <a:p>
            <a:pPr marL="171450" indent="-171450">
              <a:lnSpc>
                <a:spcPts val="1000"/>
              </a:lnSpc>
              <a:buFont typeface="Wingdings" charset="2"/>
              <a:buChar char="§"/>
            </a:pPr>
            <a:r>
              <a:rPr sz="900" b="0" i="0" u="none" strike="noStrike">
                <a:solidFill>
                  <a:srgbClr val="000000"/>
                </a:solidFill>
                <a:latin typeface="Arial Narrow"/>
              </a:rPr>
              <a:t>Turn Lock
Clip Lock
Heel Pre-adjust
Junior Skate Flexor
Tool free</a:t>
            </a:r>
          </a:p>
        </p:txBody>
      </p:sp>
      <p:sp>
        <p:nvSpPr>
          <p:cNvPr id="18" name="Textfeld 17"/>
          <p:cNvSpPr txBox="1"/>
          <p:nvPr/>
        </p:nvSpPr>
        <p:spPr>
          <a:xfrm>
            <a:off x="3238691" y="3627333"/>
            <a:ext cx="2698909" cy="8572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900000" algn="l"/>
              </a:tabLst>
            </a:lvl1pPr>
          </a:lstStyle>
          <a:p>
            <a:pPr lvl="0" indent="0" algn="l" fontAlgn="base">
              <a:lnSpc>
                <a:spcPts val="1000"/>
              </a:lnSpc>
            </a:pPr>
            <a:endParaRPr/>
          </a:p>
        </p:txBody>
      </p:sp>
      <p:sp>
        <p:nvSpPr>
          <p:cNvPr id="19" name="Textfeld 18"/>
          <p:cNvSpPr txBox="1"/>
          <p:nvPr/>
        </p:nvSpPr>
        <p:spPr>
          <a:xfrm>
            <a:off x="3947779" y="3619500"/>
            <a:ext cx="857250" cy="142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620713" algn="l"/>
              </a:tabLst>
            </a:lvl1pPr>
          </a:lstStyle>
          <a:p>
            <a:pPr lvl="0" indent="0" algn="l" fontAlgn="base"/>
            <a:r>
              <a:rPr sz="800" b="0" i="0" u="none" strike="noStrike">
                <a:solidFill>
                  <a:srgbClr val="000000"/>
                </a:solidFill>
                <a:latin typeface="Arial Narrow"/>
              </a:rPr>
              <a:t>Turn Lock</a:t>
            </a:r>
          </a:p>
        </p:txBody>
      </p:sp>
      <p:sp>
        <p:nvSpPr>
          <p:cNvPr id="20" name="Textfeld 19"/>
          <p:cNvSpPr txBox="1"/>
          <p:nvPr/>
        </p:nvSpPr>
        <p:spPr>
          <a:xfrm>
            <a:off x="5424154" y="3619500"/>
            <a:ext cx="857250" cy="142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620713" algn="l"/>
              </a:tabLst>
            </a:lvl1pPr>
          </a:lstStyle>
          <a:p>
            <a:pPr lvl="0" indent="0" algn="l" fontAlgn="base"/>
            <a:r>
              <a:rPr sz="800" b="0" i="0" u="none" strike="noStrike">
                <a:solidFill>
                  <a:srgbClr val="000000"/>
                </a:solidFill>
                <a:latin typeface="Arial Narrow"/>
              </a:rPr>
              <a:t>Tool Free</a:t>
            </a:r>
          </a:p>
        </p:txBody>
      </p:sp>
      <p:sp>
        <p:nvSpPr>
          <p:cNvPr id="21" name="Textfeld 20"/>
          <p:cNvSpPr txBox="1"/>
          <p:nvPr/>
        </p:nvSpPr>
        <p:spPr>
          <a:xfrm>
            <a:off x="3947779" y="4238625"/>
            <a:ext cx="857250" cy="142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620713" algn="l"/>
              </a:tabLst>
            </a:lvl1pPr>
          </a:lstStyle>
          <a:p>
            <a:pPr lvl="0" indent="0" algn="l" fontAlgn="base"/>
            <a:r>
              <a:rPr sz="800" b="0" i="0" u="none" strike="noStrike">
                <a:solidFill>
                  <a:srgbClr val="000000"/>
                </a:solidFill>
                <a:latin typeface="Arial Narrow"/>
              </a:rPr>
              <a:t>Clip Lock</a:t>
            </a:r>
          </a:p>
        </p:txBody>
      </p:sp>
      <p:sp>
        <p:nvSpPr>
          <p:cNvPr id="22" name="Textfeld 21"/>
          <p:cNvSpPr txBox="1"/>
          <p:nvPr/>
        </p:nvSpPr>
        <p:spPr>
          <a:xfrm>
            <a:off x="5424154" y="4238625"/>
            <a:ext cx="857250" cy="142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620713" algn="l"/>
              </a:tabLst>
            </a:lvl1pPr>
          </a:lstStyle>
          <a:p>
            <a:pPr lvl="0" indent="0" algn="l" fontAlgn="base"/>
            <a:r>
              <a:rPr sz="800" b="0" i="0" u="none" strike="noStrike">
                <a:solidFill>
                  <a:srgbClr val="000000"/>
                </a:solidFill>
                <a:latin typeface="Arial Narrow"/>
              </a:rPr>
              <a:t>Flowflex®</a:t>
            </a: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7763924" y="1229317"/>
            <a:ext cx="1052512" cy="378619"/>
          </a:xfrm>
          <a:prstGeom prst="roundRect">
            <a:avLst/>
          </a:prstGeom>
          <a:noFill/>
          <a:ln w="31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dirty="0" smtClean="0"/>
              <a:t>375</a:t>
            </a:r>
            <a:r>
              <a:rPr lang="ru-RU" dirty="0" smtClean="0"/>
              <a:t>0</a:t>
            </a:r>
            <a:r>
              <a:rPr lang="en-US" dirty="0" smtClean="0"/>
              <a:t> P </a:t>
            </a:r>
            <a:endParaRPr lang="ru-RU" dirty="0">
              <a:solidFill>
                <a:srgbClr val="2E2056"/>
              </a:solidFill>
              <a:latin typeface="Helvetica" charset="-52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rafik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9725" y="1099273"/>
            <a:ext cx="5808052" cy="781050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8654" y="3676650"/>
            <a:ext cx="476250" cy="476250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05029" y="3676650"/>
            <a:ext cx="476250" cy="476250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28654" y="4295775"/>
            <a:ext cx="476250" cy="476250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05029" y="4295775"/>
            <a:ext cx="476250" cy="476250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361950" y="4897620"/>
            <a:ext cx="827665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620713" algn="l"/>
              </a:tabLst>
            </a:lvl1pPr>
          </a:lstStyle>
          <a:p>
            <a:pPr lvl="0" indent="0" algn="l" fontAlgn="base"/>
            <a:r>
              <a:rPr sz="900" b="0" i="0" u="none" strike="noStrike" dirty="0">
                <a:solidFill>
                  <a:srgbClr val="FFFFFF"/>
                </a:solidFill>
                <a:latin typeface="Arial Narrow"/>
              </a:rPr>
              <a:t>Line Up 19|20 // Nordic // </a:t>
            </a:r>
            <a:r>
              <a:rPr lang="ru-RU" sz="900" b="0" i="0" u="none" strike="noStrike" dirty="0" smtClean="0">
                <a:solidFill>
                  <a:srgbClr val="FFFFFF"/>
                </a:solidFill>
                <a:latin typeface="Arial Narrow"/>
              </a:rPr>
              <a:t>Лыжные крепления</a:t>
            </a:r>
            <a:r>
              <a:rPr sz="900" b="0" i="0" u="none" strike="noStrike" dirty="0" smtClean="0">
                <a:solidFill>
                  <a:srgbClr val="FFFFFF"/>
                </a:solidFill>
                <a:latin typeface="Arial Narrow"/>
              </a:rPr>
              <a:t> </a:t>
            </a:r>
            <a:r>
              <a:rPr sz="900" b="0" i="0" u="none" strike="noStrike" dirty="0">
                <a:solidFill>
                  <a:srgbClr val="FFFFFF"/>
                </a:solidFill>
                <a:latin typeface="Arial Narrow"/>
              </a:rPr>
              <a:t>// Junior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361950" y="374249"/>
            <a:ext cx="8276654" cy="2857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620713" algn="l"/>
              </a:tabLst>
            </a:lvl1pPr>
          </a:lstStyle>
          <a:p>
            <a:pPr lvl="0" indent="0" algn="l" fontAlgn="base"/>
            <a:r>
              <a:rPr sz="2800" b="1" i="0" u="none" strike="noStrike">
                <a:solidFill>
                  <a:srgbClr val="000000"/>
                </a:solidFill>
                <a:latin typeface="Arial Narrow"/>
              </a:rPr>
              <a:t>RACE JR CLASSIC IFP BLACK/YELLOW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361950" y="2025981"/>
            <a:ext cx="3879232" cy="2447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620713" algn="l"/>
              </a:tabLst>
            </a:lvl1pPr>
          </a:lstStyle>
          <a:p>
            <a:pPr lvl="0" indent="0" algn="l" fontAlgn="base"/>
            <a:r>
              <a:rPr sz="1000" b="1" i="0" u="none" strike="noStrike">
                <a:solidFill>
                  <a:srgbClr val="000000"/>
                </a:solidFill>
                <a:latin typeface="Arial Narrow"/>
              </a:rPr>
              <a:t>RACE JR CLASSIC IFP BLACK/YELLOW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361950" y="3418618"/>
            <a:ext cx="3879232" cy="2447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620713" algn="l"/>
              </a:tabLst>
            </a:lvl1pPr>
          </a:lstStyle>
          <a:p>
            <a:pPr lvl="0" indent="0" algn="l" fontAlgn="base"/>
            <a:r>
              <a:rPr lang="ru-RU" sz="1000" b="1" i="0" u="none" strike="noStrike" dirty="0" smtClean="0">
                <a:solidFill>
                  <a:srgbClr val="000000"/>
                </a:solidFill>
                <a:latin typeface="Arial Narrow"/>
              </a:rPr>
              <a:t>ТЕХНОЛОГИИ</a:t>
            </a:r>
            <a:endParaRPr sz="1000" b="1" i="0" u="none" strike="noStrike" dirty="0">
              <a:solidFill>
                <a:srgbClr val="000000"/>
              </a:solidFill>
              <a:latin typeface="Arial Narrow"/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3238691" y="2025981"/>
            <a:ext cx="3879232" cy="2447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620713" algn="l"/>
              </a:tabLst>
            </a:lvl1pPr>
          </a:lstStyle>
          <a:p>
            <a:pPr lvl="0" indent="0" algn="l" fontAlgn="base"/>
            <a:r>
              <a:rPr lang="ru-RU" sz="1000" b="1" i="0" u="none" strike="noStrike" dirty="0" smtClean="0">
                <a:solidFill>
                  <a:srgbClr val="000000"/>
                </a:solidFill>
                <a:latin typeface="Arial Narrow"/>
              </a:rPr>
              <a:t>ПРЕИМУЩЕСТВА ДЛЯ ПОТРЕБИТЕЛЕЙ</a:t>
            </a:r>
            <a:endParaRPr sz="1000" b="1" i="0" u="none" strike="noStrike" dirty="0">
              <a:solidFill>
                <a:srgbClr val="000000"/>
              </a:solidFill>
              <a:latin typeface="Arial Narrow"/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3238691" y="3418618"/>
            <a:ext cx="3879232" cy="2447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620713" algn="l"/>
              </a:tabLst>
            </a:lvl1pPr>
          </a:lstStyle>
          <a:p>
            <a:pPr lvl="0" indent="0" algn="l" fontAlgn="base"/>
            <a:r>
              <a:rPr lang="ru-RU" sz="1000" b="1" i="0" u="none" strike="noStrike" dirty="0" smtClean="0">
                <a:solidFill>
                  <a:srgbClr val="000000"/>
                </a:solidFill>
                <a:latin typeface="Arial Narrow"/>
              </a:rPr>
              <a:t>ОСНОВНЫЕ ТЕХНОЛОГИИ</a:t>
            </a:r>
            <a:endParaRPr sz="1000" b="1" i="0" u="none" strike="noStrike" dirty="0">
              <a:solidFill>
                <a:srgbClr val="000000"/>
              </a:solidFill>
              <a:latin typeface="Arial Narrow"/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6117527" y="2025981"/>
            <a:ext cx="3879232" cy="2447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620713" algn="l"/>
              </a:tabLst>
            </a:lvl1pPr>
          </a:lstStyle>
          <a:p>
            <a:pPr lvl="0" indent="0" algn="l" fontAlgn="base"/>
            <a:r>
              <a:rPr lang="ru-RU" sz="1000" b="1" i="0" u="none" strike="noStrike" dirty="0" smtClean="0">
                <a:solidFill>
                  <a:srgbClr val="000000"/>
                </a:solidFill>
                <a:latin typeface="Arial Narrow"/>
              </a:rPr>
              <a:t>ИНФОРМАЦИЯ</a:t>
            </a:r>
            <a:endParaRPr sz="1000" b="1" i="0" u="none" strike="noStrike" dirty="0">
              <a:solidFill>
                <a:srgbClr val="000000"/>
              </a:solidFill>
              <a:latin typeface="Arial Narrow"/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361950" y="2234696"/>
            <a:ext cx="269890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620713" algn="l"/>
              </a:tabLst>
            </a:lvl1pPr>
          </a:lstStyle>
          <a:p>
            <a:pPr lvl="0" fontAlgn="base">
              <a:lnSpc>
                <a:spcPts val="1000"/>
              </a:lnSpc>
            </a:pPr>
            <a:r>
              <a:rPr lang="ru-RU" sz="900" dirty="0">
                <a:solidFill>
                  <a:srgbClr val="000000"/>
                </a:solidFill>
                <a:latin typeface="Arial Narrow"/>
              </a:rPr>
              <a:t>Юниорские классические крепления для лыж с платформой IFP. Крепления </a:t>
            </a:r>
            <a:r>
              <a:rPr lang="ru-RU" sz="900" dirty="0" err="1">
                <a:solidFill>
                  <a:srgbClr val="000000"/>
                </a:solidFill>
                <a:latin typeface="Arial Narrow"/>
              </a:rPr>
              <a:t>Turnamic</a:t>
            </a:r>
            <a:r>
              <a:rPr lang="ru-RU" sz="900" dirty="0">
                <a:solidFill>
                  <a:srgbClr val="000000"/>
                </a:solidFill>
                <a:latin typeface="Arial Narrow"/>
              </a:rPr>
              <a:t> устанавливаются и регулируются без дополнительных инструментов</a:t>
            </a:r>
          </a:p>
        </p:txBody>
      </p:sp>
      <p:sp>
        <p:nvSpPr>
          <p:cNvPr id="15" name="Textfeld 14"/>
          <p:cNvSpPr txBox="1"/>
          <p:nvPr/>
        </p:nvSpPr>
        <p:spPr>
          <a:xfrm>
            <a:off x="3238691" y="2234696"/>
            <a:ext cx="2698909" cy="7335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620713" algn="l"/>
              </a:tabLst>
            </a:lvl1pPr>
          </a:lstStyle>
          <a:p>
            <a:pPr marL="171450" indent="-171450">
              <a:lnSpc>
                <a:spcPts val="1000"/>
              </a:lnSpc>
              <a:buFont typeface="Wingdings" charset="2"/>
              <a:buChar char="§"/>
            </a:pPr>
            <a:r>
              <a:rPr sz="900" b="0" i="0" u="none" strike="noStrike" dirty="0">
                <a:solidFill>
                  <a:srgbClr val="000000"/>
                </a:solidFill>
                <a:latin typeface="Arial Narrow"/>
              </a:rPr>
              <a:t>Large </a:t>
            </a:r>
            <a:r>
              <a:rPr sz="900" b="0" i="0" u="none" strike="noStrike" dirty="0" err="1">
                <a:solidFill>
                  <a:srgbClr val="000000"/>
                </a:solidFill>
                <a:latin typeface="Arial Narrow"/>
              </a:rPr>
              <a:t>Turnlock</a:t>
            </a:r>
            <a:r>
              <a:rPr sz="900" b="0" i="0" u="none" strike="noStrike" dirty="0">
                <a:solidFill>
                  <a:srgbClr val="000000"/>
                </a:solidFill>
                <a:latin typeface="Arial Narrow"/>
              </a:rPr>
              <a:t> adjustment lever is easy to open and close
</a:t>
            </a:r>
            <a:r>
              <a:rPr lang="ru-RU" sz="900" b="0" i="0" u="none" strike="noStrike" dirty="0" smtClean="0">
                <a:solidFill>
                  <a:srgbClr val="000000"/>
                </a:solidFill>
                <a:latin typeface="Arial Narrow"/>
              </a:rPr>
              <a:t>Автоматическое </a:t>
            </a:r>
            <a:r>
              <a:rPr lang="ru-RU" sz="900" b="0" i="0" u="none" strike="noStrike" dirty="0" err="1" smtClean="0">
                <a:solidFill>
                  <a:srgbClr val="000000"/>
                </a:solidFill>
                <a:latin typeface="Arial Narrow"/>
              </a:rPr>
              <a:t>встёгивание</a:t>
            </a:r>
            <a:r>
              <a:rPr lang="ru-RU" sz="900" b="0" i="0" u="none" strike="noStrike" dirty="0" smtClean="0">
                <a:solidFill>
                  <a:srgbClr val="000000"/>
                </a:solidFill>
                <a:latin typeface="Arial Narrow"/>
              </a:rPr>
              <a:t>, ручное выстегивание</a:t>
            </a:r>
            <a:r>
              <a:rPr sz="900" b="0" i="0" u="none" strike="noStrike" dirty="0">
                <a:solidFill>
                  <a:srgbClr val="000000"/>
                </a:solidFill>
                <a:latin typeface="Arial Narrow"/>
              </a:rPr>
              <a:t>
</a:t>
            </a:r>
            <a:r>
              <a:rPr sz="900" b="0" i="0" u="none" strike="noStrike" dirty="0" err="1">
                <a:solidFill>
                  <a:srgbClr val="000000"/>
                </a:solidFill>
                <a:latin typeface="Arial Narrow"/>
              </a:rPr>
              <a:t>Flowflex</a:t>
            </a:r>
            <a:r>
              <a:rPr sz="900" b="0" i="0" u="none" strike="noStrike" dirty="0">
                <a:solidFill>
                  <a:srgbClr val="000000"/>
                </a:solidFill>
                <a:latin typeface="Arial Narrow"/>
              </a:rPr>
              <a:t>® allows binding to flex for efficient power transfer</a:t>
            </a:r>
          </a:p>
        </p:txBody>
      </p:sp>
      <p:sp>
        <p:nvSpPr>
          <p:cNvPr id="16" name="Textfeld 15"/>
          <p:cNvSpPr txBox="1"/>
          <p:nvPr/>
        </p:nvSpPr>
        <p:spPr>
          <a:xfrm>
            <a:off x="6117527" y="2234696"/>
            <a:ext cx="2698909" cy="7335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900000" algn="l"/>
              </a:tabLst>
            </a:lvl1pPr>
          </a:lstStyle>
          <a:p>
            <a:pPr lvl="0" indent="0" algn="l" fontAlgn="base">
              <a:lnSpc>
                <a:spcPts val="1000"/>
              </a:lnSpc>
            </a:pPr>
            <a:r>
              <a:rPr lang="ru-RU" sz="900" b="0" i="0" u="none" strike="noStrike" dirty="0" smtClean="0">
                <a:solidFill>
                  <a:srgbClr val="000000"/>
                </a:solidFill>
                <a:latin typeface="Arial Narrow"/>
              </a:rPr>
              <a:t>Артикул:</a:t>
            </a:r>
            <a:r>
              <a:rPr sz="900" b="0" i="0" u="none" strike="noStrike" dirty="0">
                <a:solidFill>
                  <a:srgbClr val="000000"/>
                </a:solidFill>
                <a:latin typeface="Arial Narrow"/>
              </a:rPr>
              <a:t>	S70119
</a:t>
            </a:r>
            <a:r>
              <a:rPr lang="ru-RU" sz="900" b="0" i="0" u="none" strike="noStrike" dirty="0" smtClean="0">
                <a:solidFill>
                  <a:srgbClr val="000000"/>
                </a:solidFill>
                <a:latin typeface="Arial Narrow"/>
              </a:rPr>
              <a:t>Флексор:</a:t>
            </a:r>
            <a:r>
              <a:rPr sz="900" b="0" i="0" u="none" strike="noStrike" dirty="0">
                <a:solidFill>
                  <a:srgbClr val="000000"/>
                </a:solidFill>
                <a:latin typeface="Arial Narrow"/>
              </a:rPr>
              <a:t>	Classic
</a:t>
            </a:r>
            <a:r>
              <a:rPr lang="ru-RU" sz="900" b="0" i="0" u="none" strike="noStrike" dirty="0" smtClean="0">
                <a:solidFill>
                  <a:srgbClr val="000000"/>
                </a:solidFill>
                <a:latin typeface="Arial Narrow"/>
              </a:rPr>
              <a:t>Фиксация:</a:t>
            </a:r>
            <a:r>
              <a:rPr sz="900" b="0" i="0" u="none" strike="noStrike" dirty="0">
                <a:solidFill>
                  <a:srgbClr val="000000"/>
                </a:solidFill>
                <a:latin typeface="Arial Narrow"/>
              </a:rPr>
              <a:t>	</a:t>
            </a:r>
            <a:r>
              <a:rPr lang="ru-RU" sz="900" b="0" i="0" u="none" strike="noStrike" dirty="0" smtClean="0">
                <a:solidFill>
                  <a:srgbClr val="000000"/>
                </a:solidFill>
                <a:latin typeface="Arial Narrow"/>
              </a:rPr>
              <a:t>ручная</a:t>
            </a:r>
            <a:r>
              <a:rPr sz="900" b="0" i="0" u="none" strike="noStrike" dirty="0">
                <a:solidFill>
                  <a:srgbClr val="000000"/>
                </a:solidFill>
                <a:latin typeface="Arial Narrow"/>
              </a:rPr>
              <a:t>
</a:t>
            </a:r>
            <a:r>
              <a:rPr lang="ru-RU" sz="900" b="0" i="0" u="none" strike="noStrike" dirty="0" smtClean="0">
                <a:solidFill>
                  <a:srgbClr val="000000"/>
                </a:solidFill>
                <a:latin typeface="Arial Narrow"/>
              </a:rPr>
              <a:t>Вес:</a:t>
            </a:r>
            <a:r>
              <a:rPr sz="900" b="0" i="0" u="none" strike="noStrike" dirty="0">
                <a:solidFill>
                  <a:srgbClr val="000000"/>
                </a:solidFill>
                <a:latin typeface="Arial Narrow"/>
              </a:rPr>
              <a:t>	</a:t>
            </a:r>
            <a:r>
              <a:rPr sz="900" b="0" i="0" u="none" strike="noStrike" dirty="0" smtClean="0">
                <a:solidFill>
                  <a:srgbClr val="000000"/>
                </a:solidFill>
                <a:latin typeface="Arial Narrow"/>
              </a:rPr>
              <a:t>222 g</a:t>
            </a:r>
            <a:r>
              <a:rPr sz="900" b="0" i="0" u="none" strike="noStrike" dirty="0">
                <a:solidFill>
                  <a:srgbClr val="000000"/>
                </a:solidFill>
                <a:latin typeface="Arial Narrow"/>
              </a:rPr>
              <a:t>
</a:t>
            </a:r>
          </a:p>
        </p:txBody>
      </p:sp>
      <p:sp>
        <p:nvSpPr>
          <p:cNvPr id="17" name="Textfeld 16"/>
          <p:cNvSpPr txBox="1"/>
          <p:nvPr/>
        </p:nvSpPr>
        <p:spPr>
          <a:xfrm>
            <a:off x="361950" y="3627333"/>
            <a:ext cx="2698909" cy="8572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620713" algn="l"/>
              </a:tabLst>
            </a:lvl1pPr>
          </a:lstStyle>
          <a:p>
            <a:pPr marL="171450" indent="-171450">
              <a:lnSpc>
                <a:spcPts val="1000"/>
              </a:lnSpc>
              <a:buFont typeface="Wingdings" charset="2"/>
              <a:buChar char="§"/>
            </a:pPr>
            <a:r>
              <a:rPr sz="900" b="0" i="0" u="none" strike="noStrike">
                <a:solidFill>
                  <a:srgbClr val="000000"/>
                </a:solidFill>
                <a:latin typeface="Arial Narrow"/>
              </a:rPr>
              <a:t>Turn Lock
Clip Lock
Heel Pre-adjust
Junior Classic Flexor
Tool free</a:t>
            </a:r>
          </a:p>
        </p:txBody>
      </p:sp>
      <p:sp>
        <p:nvSpPr>
          <p:cNvPr id="18" name="Textfeld 17"/>
          <p:cNvSpPr txBox="1"/>
          <p:nvPr/>
        </p:nvSpPr>
        <p:spPr>
          <a:xfrm>
            <a:off x="3238691" y="3627333"/>
            <a:ext cx="2698909" cy="8572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900000" algn="l"/>
              </a:tabLst>
            </a:lvl1pPr>
          </a:lstStyle>
          <a:p>
            <a:pPr lvl="0" indent="0" algn="l" fontAlgn="base">
              <a:lnSpc>
                <a:spcPts val="1000"/>
              </a:lnSpc>
            </a:pPr>
            <a:endParaRPr/>
          </a:p>
        </p:txBody>
      </p:sp>
      <p:sp>
        <p:nvSpPr>
          <p:cNvPr id="19" name="Textfeld 18"/>
          <p:cNvSpPr txBox="1"/>
          <p:nvPr/>
        </p:nvSpPr>
        <p:spPr>
          <a:xfrm>
            <a:off x="3947779" y="3619500"/>
            <a:ext cx="857250" cy="142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620713" algn="l"/>
              </a:tabLst>
            </a:lvl1pPr>
          </a:lstStyle>
          <a:p>
            <a:pPr lvl="0" indent="0" algn="l" fontAlgn="base"/>
            <a:r>
              <a:rPr sz="800" b="0" i="0" u="none" strike="noStrike">
                <a:solidFill>
                  <a:srgbClr val="000000"/>
                </a:solidFill>
                <a:latin typeface="Arial Narrow"/>
              </a:rPr>
              <a:t>Turn Lock</a:t>
            </a:r>
          </a:p>
        </p:txBody>
      </p:sp>
      <p:sp>
        <p:nvSpPr>
          <p:cNvPr id="20" name="Textfeld 19"/>
          <p:cNvSpPr txBox="1"/>
          <p:nvPr/>
        </p:nvSpPr>
        <p:spPr>
          <a:xfrm>
            <a:off x="5424154" y="3619500"/>
            <a:ext cx="857250" cy="142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620713" algn="l"/>
              </a:tabLst>
            </a:lvl1pPr>
          </a:lstStyle>
          <a:p>
            <a:pPr lvl="0" indent="0" algn="l" fontAlgn="base"/>
            <a:r>
              <a:rPr sz="800" b="0" i="0" u="none" strike="noStrike">
                <a:solidFill>
                  <a:srgbClr val="000000"/>
                </a:solidFill>
                <a:latin typeface="Arial Narrow"/>
              </a:rPr>
              <a:t>Tool Free</a:t>
            </a:r>
          </a:p>
        </p:txBody>
      </p:sp>
      <p:sp>
        <p:nvSpPr>
          <p:cNvPr id="21" name="Textfeld 20"/>
          <p:cNvSpPr txBox="1"/>
          <p:nvPr/>
        </p:nvSpPr>
        <p:spPr>
          <a:xfrm>
            <a:off x="3947779" y="4238625"/>
            <a:ext cx="857250" cy="142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620713" algn="l"/>
              </a:tabLst>
            </a:lvl1pPr>
          </a:lstStyle>
          <a:p>
            <a:pPr lvl="0" indent="0" algn="l" fontAlgn="base"/>
            <a:r>
              <a:rPr sz="800" b="0" i="0" u="none" strike="noStrike">
                <a:solidFill>
                  <a:srgbClr val="000000"/>
                </a:solidFill>
                <a:latin typeface="Arial Narrow"/>
              </a:rPr>
              <a:t>Clip Lock</a:t>
            </a:r>
          </a:p>
        </p:txBody>
      </p:sp>
      <p:sp>
        <p:nvSpPr>
          <p:cNvPr id="22" name="Textfeld 21"/>
          <p:cNvSpPr txBox="1"/>
          <p:nvPr/>
        </p:nvSpPr>
        <p:spPr>
          <a:xfrm>
            <a:off x="5424154" y="4238625"/>
            <a:ext cx="857250" cy="142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620713" algn="l"/>
              </a:tabLst>
            </a:lvl1pPr>
          </a:lstStyle>
          <a:p>
            <a:pPr lvl="0" indent="0" algn="l" fontAlgn="base"/>
            <a:r>
              <a:rPr sz="800" b="0" i="0" u="none" strike="noStrike">
                <a:solidFill>
                  <a:srgbClr val="000000"/>
                </a:solidFill>
                <a:latin typeface="Arial Narrow"/>
              </a:rPr>
              <a:t>Flowflex®</a:t>
            </a: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7763924" y="1229317"/>
            <a:ext cx="1052512" cy="378619"/>
          </a:xfrm>
          <a:prstGeom prst="roundRect">
            <a:avLst/>
          </a:prstGeom>
          <a:noFill/>
          <a:ln w="31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dirty="0" smtClean="0"/>
              <a:t>375</a:t>
            </a:r>
            <a:r>
              <a:rPr lang="ru-RU" dirty="0" smtClean="0"/>
              <a:t>0</a:t>
            </a:r>
            <a:r>
              <a:rPr lang="en-US" dirty="0" smtClean="0"/>
              <a:t> P </a:t>
            </a:r>
            <a:endParaRPr lang="ru-RU" dirty="0">
              <a:solidFill>
                <a:srgbClr val="2E2056"/>
              </a:solidFill>
              <a:latin typeface="Helvetica" charset="-52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rafik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9725" y="1089748"/>
            <a:ext cx="5808052" cy="800100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8654" y="3676650"/>
            <a:ext cx="476250" cy="476250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05029" y="3676650"/>
            <a:ext cx="476250" cy="476250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28654" y="4295775"/>
            <a:ext cx="476250" cy="476250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05029" y="4295775"/>
            <a:ext cx="476250" cy="476250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361950" y="4897620"/>
            <a:ext cx="827665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620713" algn="l"/>
              </a:tabLst>
            </a:lvl1pPr>
          </a:lstStyle>
          <a:p>
            <a:pPr lvl="0" indent="0" algn="l" fontAlgn="base"/>
            <a:r>
              <a:rPr sz="900" b="0" i="0" u="none" strike="noStrike" dirty="0">
                <a:solidFill>
                  <a:srgbClr val="FFFFFF"/>
                </a:solidFill>
                <a:latin typeface="Arial Narrow"/>
              </a:rPr>
              <a:t>Line Up 19|20 // Nordic // </a:t>
            </a:r>
            <a:r>
              <a:rPr lang="ru-RU" sz="900" b="0" i="0" u="none" strike="noStrike" dirty="0" smtClean="0">
                <a:solidFill>
                  <a:srgbClr val="FFFFFF"/>
                </a:solidFill>
                <a:latin typeface="Arial Narrow"/>
              </a:rPr>
              <a:t>Лыжные крепления</a:t>
            </a:r>
            <a:r>
              <a:rPr sz="900" b="0" i="0" u="none" strike="noStrike" dirty="0" smtClean="0">
                <a:solidFill>
                  <a:srgbClr val="FFFFFF"/>
                </a:solidFill>
                <a:latin typeface="Arial Narrow"/>
              </a:rPr>
              <a:t> </a:t>
            </a:r>
            <a:r>
              <a:rPr sz="900" b="0" i="0" u="none" strike="noStrike" dirty="0">
                <a:solidFill>
                  <a:srgbClr val="FFFFFF"/>
                </a:solidFill>
                <a:latin typeface="Arial Narrow"/>
              </a:rPr>
              <a:t>// Junior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361950" y="374249"/>
            <a:ext cx="8276654" cy="2857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620713" algn="l"/>
              </a:tabLst>
            </a:lvl1pPr>
          </a:lstStyle>
          <a:p>
            <a:pPr lvl="0" indent="0" algn="l" fontAlgn="base"/>
            <a:r>
              <a:rPr sz="2800" b="1" i="0" u="none" strike="noStrike">
                <a:solidFill>
                  <a:srgbClr val="000000"/>
                </a:solidFill>
                <a:latin typeface="Arial Narrow"/>
              </a:rPr>
              <a:t>TOUR STEP-IN JR IFP BLACK/YELLOW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361950" y="2025981"/>
            <a:ext cx="3879232" cy="2447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620713" algn="l"/>
              </a:tabLst>
            </a:lvl1pPr>
          </a:lstStyle>
          <a:p>
            <a:pPr lvl="0" indent="0" algn="l" fontAlgn="base"/>
            <a:r>
              <a:rPr sz="1000" b="1" i="0" u="none" strike="noStrike">
                <a:solidFill>
                  <a:srgbClr val="000000"/>
                </a:solidFill>
                <a:latin typeface="Arial Narrow"/>
              </a:rPr>
              <a:t>TOUR STEP-IN JR IFP BLACK/YELLOW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361950" y="3418618"/>
            <a:ext cx="3879232" cy="2447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620713" algn="l"/>
              </a:tabLst>
            </a:lvl1pPr>
          </a:lstStyle>
          <a:p>
            <a:pPr lvl="0" indent="0" algn="l" fontAlgn="base"/>
            <a:r>
              <a:rPr lang="ru-RU" sz="1000" b="1" i="0" u="none" strike="noStrike" dirty="0" smtClean="0">
                <a:solidFill>
                  <a:srgbClr val="000000"/>
                </a:solidFill>
                <a:latin typeface="Arial Narrow"/>
              </a:rPr>
              <a:t>ТЕХНОЛОГИИ</a:t>
            </a:r>
            <a:endParaRPr sz="1000" b="1" i="0" u="none" strike="noStrike" dirty="0">
              <a:solidFill>
                <a:srgbClr val="000000"/>
              </a:solidFill>
              <a:latin typeface="Arial Narrow"/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3238691" y="2025981"/>
            <a:ext cx="3879232" cy="2447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620713" algn="l"/>
              </a:tabLst>
            </a:lvl1pPr>
          </a:lstStyle>
          <a:p>
            <a:pPr lvl="0" indent="0" algn="l" fontAlgn="base"/>
            <a:r>
              <a:rPr lang="ru-RU" sz="1000" b="1" i="0" u="none" strike="noStrike" dirty="0" smtClean="0">
                <a:solidFill>
                  <a:srgbClr val="000000"/>
                </a:solidFill>
                <a:latin typeface="Arial Narrow"/>
              </a:rPr>
              <a:t>ПРЕИМУЩЕСТВА ДЛЯ ПОТРЕБИТЕЛЕЙ</a:t>
            </a:r>
            <a:endParaRPr sz="1000" b="1" i="0" u="none" strike="noStrike" dirty="0">
              <a:solidFill>
                <a:srgbClr val="000000"/>
              </a:solidFill>
              <a:latin typeface="Arial Narrow"/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3238691" y="3418618"/>
            <a:ext cx="3879232" cy="2447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620713" algn="l"/>
              </a:tabLst>
            </a:lvl1pPr>
          </a:lstStyle>
          <a:p>
            <a:pPr lvl="0" indent="0" algn="l" fontAlgn="base"/>
            <a:r>
              <a:rPr lang="ru-RU" sz="1000" b="1" i="0" u="none" strike="noStrike" dirty="0" smtClean="0">
                <a:solidFill>
                  <a:srgbClr val="000000"/>
                </a:solidFill>
                <a:latin typeface="Arial Narrow"/>
              </a:rPr>
              <a:t>ОСНОВНЫЕ ТЕХНОЛОГИИ</a:t>
            </a:r>
            <a:endParaRPr sz="1000" b="1" i="0" u="none" strike="noStrike" dirty="0">
              <a:solidFill>
                <a:srgbClr val="000000"/>
              </a:solidFill>
              <a:latin typeface="Arial Narrow"/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6117527" y="2025981"/>
            <a:ext cx="3879232" cy="2447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620713" algn="l"/>
              </a:tabLst>
            </a:lvl1pPr>
          </a:lstStyle>
          <a:p>
            <a:pPr lvl="0" indent="0" algn="l" fontAlgn="base"/>
            <a:r>
              <a:rPr lang="ru-RU" sz="1000" b="1" i="0" u="none" strike="noStrike" dirty="0" smtClean="0">
                <a:solidFill>
                  <a:srgbClr val="000000"/>
                </a:solidFill>
                <a:latin typeface="Arial Narrow"/>
              </a:rPr>
              <a:t>ИНФОРМАЦИЯ</a:t>
            </a:r>
            <a:endParaRPr sz="1000" b="1" i="0" u="none" strike="noStrike" dirty="0">
              <a:solidFill>
                <a:srgbClr val="000000"/>
              </a:solidFill>
              <a:latin typeface="Arial Narrow"/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361950" y="2234696"/>
            <a:ext cx="269890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620713" algn="l"/>
              </a:tabLst>
            </a:lvl1pPr>
          </a:lstStyle>
          <a:p>
            <a:pPr lvl="0" fontAlgn="base">
              <a:lnSpc>
                <a:spcPts val="1000"/>
              </a:lnSpc>
            </a:pPr>
            <a:r>
              <a:rPr lang="ru-RU" sz="900" dirty="0">
                <a:solidFill>
                  <a:srgbClr val="000000"/>
                </a:solidFill>
                <a:latin typeface="Arial Narrow"/>
              </a:rPr>
              <a:t>Универсальные детские/юниорские крепления для лыж с платформой IFP. Крепления </a:t>
            </a:r>
            <a:r>
              <a:rPr lang="ru-RU" sz="900" dirty="0" err="1">
                <a:solidFill>
                  <a:srgbClr val="000000"/>
                </a:solidFill>
                <a:latin typeface="Arial Narrow"/>
              </a:rPr>
              <a:t>Turnamic</a:t>
            </a:r>
            <a:r>
              <a:rPr lang="ru-RU" sz="900" dirty="0">
                <a:solidFill>
                  <a:srgbClr val="000000"/>
                </a:solidFill>
                <a:latin typeface="Arial Narrow"/>
              </a:rPr>
              <a:t> устанавливаются и регулируются без дополнительных инструментов.</a:t>
            </a:r>
          </a:p>
        </p:txBody>
      </p:sp>
      <p:sp>
        <p:nvSpPr>
          <p:cNvPr id="15" name="Textfeld 14"/>
          <p:cNvSpPr txBox="1"/>
          <p:nvPr/>
        </p:nvSpPr>
        <p:spPr>
          <a:xfrm>
            <a:off x="3238691" y="2234696"/>
            <a:ext cx="2698909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620713" algn="l"/>
              </a:tabLst>
            </a:lvl1pPr>
          </a:lstStyle>
          <a:p>
            <a:pPr marL="171450" indent="-171450">
              <a:lnSpc>
                <a:spcPts val="1000"/>
              </a:lnSpc>
              <a:buFont typeface="Wingdings" charset="2"/>
              <a:buChar char="§"/>
            </a:pPr>
            <a:r>
              <a:rPr lang="ru-RU" sz="900" dirty="0">
                <a:solidFill>
                  <a:srgbClr val="000000"/>
                </a:solidFill>
                <a:latin typeface="Arial Narrow"/>
              </a:rPr>
              <a:t>Установка и регулировка без инструментов</a:t>
            </a:r>
          </a:p>
          <a:p>
            <a:pPr marL="171450" indent="-171450">
              <a:lnSpc>
                <a:spcPts val="1000"/>
              </a:lnSpc>
              <a:buFont typeface="Wingdings" charset="2"/>
              <a:buChar char="§"/>
            </a:pPr>
            <a:r>
              <a:rPr lang="ru-RU" sz="900" dirty="0">
                <a:solidFill>
                  <a:srgbClr val="000000"/>
                </a:solidFill>
                <a:latin typeface="Arial Narrow"/>
              </a:rPr>
              <a:t>Большой поворотный рычаг</a:t>
            </a:r>
          </a:p>
          <a:p>
            <a:pPr marL="171450" indent="-171450">
              <a:lnSpc>
                <a:spcPts val="1000"/>
              </a:lnSpc>
              <a:buFont typeface="Wingdings" charset="2"/>
              <a:buChar char="§"/>
            </a:pPr>
            <a:r>
              <a:rPr lang="ru-RU" sz="900" dirty="0">
                <a:solidFill>
                  <a:srgbClr val="000000"/>
                </a:solidFill>
                <a:latin typeface="Arial Narrow"/>
              </a:rPr>
              <a:t>Устойчивость и контроль над </a:t>
            </a:r>
            <a:r>
              <a:rPr lang="ru-RU" sz="900" dirty="0" err="1">
                <a:solidFill>
                  <a:srgbClr val="000000"/>
                </a:solidFill>
                <a:latin typeface="Arial Narrow"/>
              </a:rPr>
              <a:t>лыжамиПодходит</a:t>
            </a:r>
            <a:r>
              <a:rPr lang="ru-RU" sz="900" dirty="0">
                <a:solidFill>
                  <a:srgbClr val="000000"/>
                </a:solidFill>
                <a:latin typeface="Arial Narrow"/>
              </a:rPr>
              <a:t> для ботинок с размером 25 - 40</a:t>
            </a:r>
          </a:p>
        </p:txBody>
      </p:sp>
      <p:sp>
        <p:nvSpPr>
          <p:cNvPr id="16" name="Textfeld 15"/>
          <p:cNvSpPr txBox="1"/>
          <p:nvPr/>
        </p:nvSpPr>
        <p:spPr>
          <a:xfrm>
            <a:off x="6117527" y="2234696"/>
            <a:ext cx="2698909" cy="7335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900000" algn="l"/>
              </a:tabLst>
            </a:lvl1pPr>
          </a:lstStyle>
          <a:p>
            <a:pPr lvl="0" indent="0" algn="l" fontAlgn="base">
              <a:lnSpc>
                <a:spcPts val="1000"/>
              </a:lnSpc>
            </a:pPr>
            <a:r>
              <a:rPr lang="ru-RU" sz="900" b="0" i="0" u="none" strike="noStrike" dirty="0" smtClean="0">
                <a:solidFill>
                  <a:srgbClr val="000000"/>
                </a:solidFill>
                <a:latin typeface="Arial Narrow"/>
              </a:rPr>
              <a:t>Артикул:</a:t>
            </a:r>
            <a:r>
              <a:rPr sz="900" b="0" i="0" u="none" strike="noStrike" dirty="0">
                <a:solidFill>
                  <a:srgbClr val="000000"/>
                </a:solidFill>
                <a:latin typeface="Arial Narrow"/>
              </a:rPr>
              <a:t>	S70217
</a:t>
            </a:r>
            <a:r>
              <a:rPr lang="ru-RU" sz="900" b="0" i="0" u="none" strike="noStrike" dirty="0" smtClean="0">
                <a:solidFill>
                  <a:srgbClr val="000000"/>
                </a:solidFill>
                <a:latin typeface="Arial Narrow"/>
              </a:rPr>
              <a:t>Флексор:</a:t>
            </a:r>
            <a:r>
              <a:rPr sz="900" b="0" i="0" u="none" strike="noStrike" dirty="0">
                <a:solidFill>
                  <a:srgbClr val="000000"/>
                </a:solidFill>
                <a:latin typeface="Arial Narrow"/>
              </a:rPr>
              <a:t>	Classic
</a:t>
            </a:r>
            <a:r>
              <a:rPr lang="ru-RU" sz="900" b="0" i="0" u="none" strike="noStrike" dirty="0" smtClean="0">
                <a:solidFill>
                  <a:srgbClr val="000000"/>
                </a:solidFill>
                <a:latin typeface="Arial Narrow"/>
              </a:rPr>
              <a:t>Фиксация:</a:t>
            </a:r>
            <a:r>
              <a:rPr sz="900" b="0" i="0" u="none" strike="noStrike" dirty="0">
                <a:solidFill>
                  <a:srgbClr val="000000"/>
                </a:solidFill>
                <a:latin typeface="Arial Narrow"/>
              </a:rPr>
              <a:t>	step-in
</a:t>
            </a:r>
            <a:r>
              <a:rPr lang="ru-RU" sz="900" b="0" i="0" u="none" strike="noStrike" dirty="0" smtClean="0">
                <a:solidFill>
                  <a:srgbClr val="000000"/>
                </a:solidFill>
                <a:latin typeface="Arial Narrow"/>
              </a:rPr>
              <a:t>Вес:</a:t>
            </a:r>
            <a:r>
              <a:rPr sz="900" b="0" i="0" u="none" strike="noStrike">
                <a:solidFill>
                  <a:srgbClr val="000000"/>
                </a:solidFill>
                <a:latin typeface="Arial Narrow"/>
              </a:rPr>
              <a:t>	</a:t>
            </a:r>
            <a:r>
              <a:rPr sz="900" b="0" i="0" u="none" strike="noStrike" smtClean="0">
                <a:solidFill>
                  <a:srgbClr val="000000"/>
                </a:solidFill>
                <a:latin typeface="Arial Narrow"/>
              </a:rPr>
              <a:t>220 g</a:t>
            </a:r>
            <a:r>
              <a:rPr sz="900" b="0" i="0" u="none" strike="noStrike" dirty="0">
                <a:solidFill>
                  <a:srgbClr val="000000"/>
                </a:solidFill>
                <a:latin typeface="Arial Narrow"/>
              </a:rPr>
              <a:t>
</a:t>
            </a:r>
          </a:p>
        </p:txBody>
      </p:sp>
      <p:sp>
        <p:nvSpPr>
          <p:cNvPr id="17" name="Textfeld 16"/>
          <p:cNvSpPr txBox="1"/>
          <p:nvPr/>
        </p:nvSpPr>
        <p:spPr>
          <a:xfrm>
            <a:off x="361950" y="3627333"/>
            <a:ext cx="2698909" cy="8572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620713" algn="l"/>
              </a:tabLst>
            </a:lvl1pPr>
          </a:lstStyle>
          <a:p>
            <a:pPr marL="171450" indent="-171450">
              <a:lnSpc>
                <a:spcPts val="1000"/>
              </a:lnSpc>
              <a:buFont typeface="Wingdings" charset="2"/>
              <a:buChar char="§"/>
            </a:pPr>
            <a:r>
              <a:rPr sz="900" b="0" i="0" u="none" strike="noStrike">
                <a:solidFill>
                  <a:srgbClr val="000000"/>
                </a:solidFill>
                <a:latin typeface="Arial Narrow"/>
              </a:rPr>
              <a:t>Turn Lock
Clip Lock
Junior Flexor
Tool free</a:t>
            </a:r>
          </a:p>
        </p:txBody>
      </p:sp>
      <p:sp>
        <p:nvSpPr>
          <p:cNvPr id="18" name="Textfeld 17"/>
          <p:cNvSpPr txBox="1"/>
          <p:nvPr/>
        </p:nvSpPr>
        <p:spPr>
          <a:xfrm>
            <a:off x="3238691" y="3627333"/>
            <a:ext cx="2698909" cy="8572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900000" algn="l"/>
              </a:tabLst>
            </a:lvl1pPr>
          </a:lstStyle>
          <a:p>
            <a:pPr lvl="0" indent="0" algn="l" fontAlgn="base">
              <a:lnSpc>
                <a:spcPts val="1000"/>
              </a:lnSpc>
            </a:pPr>
            <a:endParaRPr/>
          </a:p>
        </p:txBody>
      </p:sp>
      <p:sp>
        <p:nvSpPr>
          <p:cNvPr id="19" name="Textfeld 18"/>
          <p:cNvSpPr txBox="1"/>
          <p:nvPr/>
        </p:nvSpPr>
        <p:spPr>
          <a:xfrm>
            <a:off x="3947779" y="3619500"/>
            <a:ext cx="857250" cy="142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620713" algn="l"/>
              </a:tabLst>
            </a:lvl1pPr>
          </a:lstStyle>
          <a:p>
            <a:pPr lvl="0" indent="0" algn="l" fontAlgn="base"/>
            <a:r>
              <a:rPr sz="800" b="0" i="0" u="none" strike="noStrike">
                <a:solidFill>
                  <a:srgbClr val="000000"/>
                </a:solidFill>
                <a:latin typeface="Arial Narrow"/>
              </a:rPr>
              <a:t>Turn Lock</a:t>
            </a:r>
          </a:p>
        </p:txBody>
      </p:sp>
      <p:sp>
        <p:nvSpPr>
          <p:cNvPr id="20" name="Textfeld 19"/>
          <p:cNvSpPr txBox="1"/>
          <p:nvPr/>
        </p:nvSpPr>
        <p:spPr>
          <a:xfrm>
            <a:off x="5424154" y="3619500"/>
            <a:ext cx="857250" cy="142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620713" algn="l"/>
              </a:tabLst>
            </a:lvl1pPr>
          </a:lstStyle>
          <a:p>
            <a:pPr lvl="0" indent="0" algn="l" fontAlgn="base"/>
            <a:r>
              <a:rPr sz="800" b="0" i="0" u="none" strike="noStrike">
                <a:solidFill>
                  <a:srgbClr val="000000"/>
                </a:solidFill>
                <a:latin typeface="Arial Narrow"/>
              </a:rPr>
              <a:t>Tool Free</a:t>
            </a:r>
          </a:p>
        </p:txBody>
      </p:sp>
      <p:sp>
        <p:nvSpPr>
          <p:cNvPr id="21" name="Textfeld 20"/>
          <p:cNvSpPr txBox="1"/>
          <p:nvPr/>
        </p:nvSpPr>
        <p:spPr>
          <a:xfrm>
            <a:off x="3947779" y="4238625"/>
            <a:ext cx="857250" cy="142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620713" algn="l"/>
              </a:tabLst>
            </a:lvl1pPr>
          </a:lstStyle>
          <a:p>
            <a:pPr lvl="0" indent="0" algn="l" fontAlgn="base"/>
            <a:r>
              <a:rPr sz="800" b="0" i="0" u="none" strike="noStrike">
                <a:solidFill>
                  <a:srgbClr val="000000"/>
                </a:solidFill>
                <a:latin typeface="Arial Narrow"/>
              </a:rPr>
              <a:t>Clip Lock</a:t>
            </a:r>
          </a:p>
        </p:txBody>
      </p:sp>
      <p:sp>
        <p:nvSpPr>
          <p:cNvPr id="22" name="Textfeld 21"/>
          <p:cNvSpPr txBox="1"/>
          <p:nvPr/>
        </p:nvSpPr>
        <p:spPr>
          <a:xfrm>
            <a:off x="5424154" y="4238625"/>
            <a:ext cx="857250" cy="142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620713" algn="l"/>
              </a:tabLst>
            </a:lvl1pPr>
          </a:lstStyle>
          <a:p>
            <a:pPr lvl="0" indent="0" algn="l" fontAlgn="base"/>
            <a:r>
              <a:rPr sz="800" b="0" i="0" u="none" strike="noStrike">
                <a:solidFill>
                  <a:srgbClr val="000000"/>
                </a:solidFill>
                <a:latin typeface="Arial Narrow"/>
              </a:rPr>
              <a:t>Flowflex®</a:t>
            </a: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7763924" y="1229317"/>
            <a:ext cx="1052512" cy="378619"/>
          </a:xfrm>
          <a:prstGeom prst="roundRect">
            <a:avLst/>
          </a:prstGeom>
          <a:noFill/>
          <a:ln w="31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dirty="0" smtClean="0"/>
              <a:t>22</a:t>
            </a:r>
            <a:r>
              <a:rPr lang="ru-RU" dirty="0" smtClean="0"/>
              <a:t>00</a:t>
            </a:r>
            <a:r>
              <a:rPr lang="en-US" dirty="0" smtClean="0"/>
              <a:t> P </a:t>
            </a:r>
            <a:endParaRPr lang="ru-RU" dirty="0">
              <a:solidFill>
                <a:srgbClr val="2E2056"/>
              </a:solidFill>
              <a:latin typeface="Helvetica" charset="-52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extfeld 1"/>
          <p:cNvSpPr txBox="1"/>
          <p:nvPr/>
        </p:nvSpPr>
        <p:spPr>
          <a:xfrm>
            <a:off x="359855" y="3814458"/>
            <a:ext cx="8744464" cy="669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620713" algn="l"/>
              </a:tabLst>
            </a:lvl1pPr>
          </a:lstStyle>
          <a:p>
            <a:pPr lvl="0" indent="0" algn="l" fontAlgn="base">
              <a:lnSpc>
                <a:spcPts val="4500"/>
              </a:lnSpc>
            </a:pPr>
            <a:r>
              <a:rPr lang="ru-RU" sz="4500" b="1" i="0" u="none" strike="noStrike" dirty="0" smtClean="0">
                <a:solidFill>
                  <a:srgbClr val="FFFFFF"/>
                </a:solidFill>
                <a:latin typeface="Arial Narrow"/>
              </a:rPr>
              <a:t>АКСЕССУАРЫ</a:t>
            </a:r>
            <a:endParaRPr sz="4500" b="1" i="0" u="none" strike="noStrike" dirty="0">
              <a:solidFill>
                <a:srgbClr val="FFFFFF"/>
              </a:solidFill>
              <a:latin typeface="Arial Narrow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359855" y="4419013"/>
            <a:ext cx="8744464" cy="9525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620713" algn="l"/>
              </a:tabLst>
            </a:lvl1pPr>
          </a:lstStyle>
          <a:p>
            <a:pPr lvl="0" indent="0" algn="l" fontAlgn="base"/>
            <a:r>
              <a:rPr sz="2000" b="0" i="0" u="none" strike="noStrike">
                <a:solidFill>
                  <a:srgbClr val="D1DA22"/>
                </a:solidFill>
                <a:latin typeface="Arial Narrow"/>
              </a:rPr>
              <a:t>SEASON 19|20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3116" y="2726901"/>
            <a:ext cx="3636131" cy="1800864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361950" y="4897620"/>
            <a:ext cx="827665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620713" algn="l"/>
              </a:tabLst>
            </a:lvl1pPr>
          </a:lstStyle>
          <a:p>
            <a:pPr lvl="0" indent="0" algn="l" fontAlgn="base"/>
            <a:r>
              <a:rPr sz="900" b="0" i="0" u="none" strike="noStrike" dirty="0">
                <a:solidFill>
                  <a:srgbClr val="FFFFFF"/>
                </a:solidFill>
                <a:latin typeface="Arial Narrow"/>
              </a:rPr>
              <a:t>Line Up 19|20 // Nordic // </a:t>
            </a:r>
            <a:r>
              <a:rPr lang="ru-RU" sz="900" b="0" i="0" u="none" strike="noStrike" dirty="0" smtClean="0">
                <a:solidFill>
                  <a:srgbClr val="FFFFFF"/>
                </a:solidFill>
                <a:latin typeface="Arial Narrow"/>
              </a:rPr>
              <a:t>Лыжные крепления</a:t>
            </a:r>
            <a:r>
              <a:rPr sz="900" b="0" i="0" u="none" strike="noStrike" dirty="0" smtClean="0">
                <a:solidFill>
                  <a:srgbClr val="FFFFFF"/>
                </a:solidFill>
                <a:latin typeface="Arial Narrow"/>
              </a:rPr>
              <a:t> </a:t>
            </a:r>
            <a:r>
              <a:rPr sz="900" b="0" i="0" u="none" strike="noStrike" dirty="0">
                <a:solidFill>
                  <a:srgbClr val="FFFFFF"/>
                </a:solidFill>
                <a:latin typeface="Arial Narrow"/>
              </a:rPr>
              <a:t>// </a:t>
            </a:r>
            <a:r>
              <a:rPr lang="ru-RU" sz="900" b="0" i="0" u="none" strike="noStrike" dirty="0" smtClean="0">
                <a:solidFill>
                  <a:srgbClr val="FFFFFF"/>
                </a:solidFill>
                <a:latin typeface="Arial Narrow"/>
              </a:rPr>
              <a:t>Аксессуары</a:t>
            </a:r>
            <a:endParaRPr sz="900" b="0" i="0" u="none" strike="noStrike" dirty="0">
              <a:solidFill>
                <a:srgbClr val="FFFFFF"/>
              </a:solidFill>
              <a:latin typeface="Arial Narrow"/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361950" y="374249"/>
            <a:ext cx="827665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620713" algn="l"/>
              </a:tabLst>
            </a:lvl1pPr>
          </a:lstStyle>
          <a:p>
            <a:pPr lvl="0" fontAlgn="base"/>
            <a:r>
              <a:rPr sz="2800" b="1" i="0" u="none" strike="noStrike" dirty="0" smtClean="0">
                <a:solidFill>
                  <a:srgbClr val="000000"/>
                </a:solidFill>
                <a:latin typeface="Arial Narrow"/>
              </a:rPr>
              <a:t>JIG ROLLERBINDING</a:t>
            </a:r>
            <a:r>
              <a:rPr lang="ru-RU" sz="2800" b="1" dirty="0">
                <a:solidFill>
                  <a:srgbClr val="000000"/>
                </a:solidFill>
                <a:latin typeface="Arial Narrow"/>
              </a:rPr>
              <a:t> кондуктор для установки креплений на </a:t>
            </a:r>
            <a:r>
              <a:rPr lang="ru-RU" sz="2800" b="1" dirty="0" smtClean="0">
                <a:solidFill>
                  <a:srgbClr val="000000"/>
                </a:solidFill>
                <a:latin typeface="Arial Narrow"/>
              </a:rPr>
              <a:t>лыжероллеры</a:t>
            </a:r>
            <a:endParaRPr lang="ru-RU" sz="2800" b="1" dirty="0">
              <a:solidFill>
                <a:srgbClr val="000000"/>
              </a:solidFill>
              <a:latin typeface="Arial Narrow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361950" y="2025981"/>
            <a:ext cx="3879232" cy="2447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620713" algn="l"/>
              </a:tabLst>
            </a:lvl1pPr>
          </a:lstStyle>
          <a:p>
            <a:pPr lvl="0" indent="0" algn="l" fontAlgn="base"/>
            <a:r>
              <a:rPr sz="1000" b="1" i="0" u="none" strike="noStrike">
                <a:solidFill>
                  <a:srgbClr val="000000"/>
                </a:solidFill>
                <a:latin typeface="Arial Narrow"/>
              </a:rPr>
              <a:t>MOUNTING JIG ROLLERBINDING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6117527" y="2025981"/>
            <a:ext cx="3879232" cy="2447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620713" algn="l"/>
              </a:tabLst>
            </a:lvl1pPr>
          </a:lstStyle>
          <a:p>
            <a:pPr lvl="0" indent="0" algn="l" fontAlgn="base"/>
            <a:r>
              <a:rPr lang="ru-RU" sz="1000" b="1" i="0" u="none" strike="noStrike" dirty="0" smtClean="0">
                <a:solidFill>
                  <a:srgbClr val="000000"/>
                </a:solidFill>
                <a:latin typeface="Arial Narrow"/>
              </a:rPr>
              <a:t>ИНФОРМАЦИЯ</a:t>
            </a:r>
            <a:endParaRPr sz="1000" b="1" i="0" u="none" strike="noStrike" dirty="0">
              <a:solidFill>
                <a:srgbClr val="000000"/>
              </a:solidFill>
              <a:latin typeface="Arial Narrow"/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361950" y="2234696"/>
            <a:ext cx="2698909" cy="3488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620713" algn="l"/>
              </a:tabLst>
            </a:lvl1pPr>
          </a:lstStyle>
          <a:p>
            <a:pPr lvl="0" indent="0" algn="l" fontAlgn="base">
              <a:lnSpc>
                <a:spcPts val="1000"/>
              </a:lnSpc>
            </a:pPr>
            <a:r>
              <a:rPr lang="ru-RU" sz="900" b="0" i="0" u="none" strike="noStrike" dirty="0" smtClean="0">
                <a:solidFill>
                  <a:srgbClr val="000000"/>
                </a:solidFill>
                <a:latin typeface="Arial Narrow"/>
              </a:rPr>
              <a:t>Универсальный кондуктор для установки </a:t>
            </a:r>
            <a:r>
              <a:rPr lang="ru-RU" sz="900" b="0" i="0" u="none" strike="noStrike" dirty="0" err="1" smtClean="0">
                <a:solidFill>
                  <a:srgbClr val="000000"/>
                </a:solidFill>
                <a:latin typeface="Arial Narrow"/>
              </a:rPr>
              <a:t>лыжероллерных</a:t>
            </a:r>
            <a:r>
              <a:rPr lang="ru-RU" sz="900" b="0" i="0" u="none" strike="noStrike" dirty="0" smtClean="0">
                <a:solidFill>
                  <a:srgbClr val="000000"/>
                </a:solidFill>
                <a:latin typeface="Arial Narrow"/>
              </a:rPr>
              <a:t> креплений </a:t>
            </a:r>
            <a:r>
              <a:rPr lang="en-US" sz="900" b="0" i="0" u="none" strike="noStrike" dirty="0" err="1" smtClean="0">
                <a:solidFill>
                  <a:srgbClr val="000000"/>
                </a:solidFill>
                <a:latin typeface="Arial Narrow"/>
              </a:rPr>
              <a:t>Turnamic</a:t>
            </a:r>
            <a:r>
              <a:rPr lang="en-US" sz="900" b="0" i="0" u="none" strike="noStrike" dirty="0" smtClean="0">
                <a:solidFill>
                  <a:srgbClr val="000000"/>
                </a:solidFill>
                <a:latin typeface="Arial Narrow"/>
              </a:rPr>
              <a:t> </a:t>
            </a:r>
            <a:r>
              <a:rPr lang="ru-RU" sz="900" b="0" i="0" u="none" strike="noStrike" dirty="0" smtClean="0">
                <a:solidFill>
                  <a:srgbClr val="000000"/>
                </a:solidFill>
                <a:latin typeface="Arial Narrow"/>
              </a:rPr>
              <a:t>на шурупах. </a:t>
            </a:r>
            <a:endParaRPr sz="900" b="0" i="0" u="none" strike="noStrike" dirty="0">
              <a:solidFill>
                <a:srgbClr val="000000"/>
              </a:solidFill>
              <a:latin typeface="Arial Narrow"/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6117527" y="2234696"/>
            <a:ext cx="2698909" cy="3488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900000" algn="l"/>
              </a:tabLst>
            </a:lvl1pPr>
          </a:lstStyle>
          <a:p>
            <a:pPr lvl="0" indent="0" algn="l" fontAlgn="base">
              <a:lnSpc>
                <a:spcPts val="1000"/>
              </a:lnSpc>
            </a:pPr>
            <a:r>
              <a:rPr lang="ru-RU" sz="900" b="0" i="0" u="none" strike="noStrike" dirty="0" smtClean="0">
                <a:solidFill>
                  <a:srgbClr val="000000"/>
                </a:solidFill>
                <a:latin typeface="Arial Narrow"/>
              </a:rPr>
              <a:t>Артикул:</a:t>
            </a:r>
            <a:r>
              <a:rPr sz="900" b="0" i="0" u="none" strike="noStrike" dirty="0">
                <a:solidFill>
                  <a:srgbClr val="000000"/>
                </a:solidFill>
                <a:latin typeface="Arial Narrow"/>
              </a:rPr>
              <a:t>	S90017
</a:t>
            </a:r>
          </a:p>
        </p:txBody>
      </p:sp>
      <p:sp>
        <p:nvSpPr>
          <p:cNvPr id="13" name="Textfeld 12"/>
          <p:cNvSpPr txBox="1"/>
          <p:nvPr/>
        </p:nvSpPr>
        <p:spPr>
          <a:xfrm>
            <a:off x="361950" y="3627333"/>
            <a:ext cx="2698909" cy="8572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620713" algn="l"/>
              </a:tabLst>
            </a:lvl1pPr>
          </a:lstStyle>
          <a:p>
            <a:pPr lvl="0" indent="0" algn="l" fontAlgn="base">
              <a:lnSpc>
                <a:spcPts val="1000"/>
              </a:lnSpc>
            </a:pPr>
            <a:endParaRPr dirty="0"/>
          </a:p>
        </p:txBody>
      </p:sp>
      <p:sp>
        <p:nvSpPr>
          <p:cNvPr id="14" name="Textfeld 13"/>
          <p:cNvSpPr txBox="1"/>
          <p:nvPr/>
        </p:nvSpPr>
        <p:spPr>
          <a:xfrm>
            <a:off x="3238691" y="3627333"/>
            <a:ext cx="2698909" cy="8572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900000" algn="l"/>
              </a:tabLst>
            </a:lvl1pPr>
          </a:lstStyle>
          <a:p>
            <a:pPr lvl="0" indent="0" algn="l" fontAlgn="base">
              <a:lnSpc>
                <a:spcPts val="1000"/>
              </a:lnSpc>
            </a:pPr>
            <a:endParaRPr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9725" y="1199285"/>
            <a:ext cx="5808052" cy="581025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361950" y="4897620"/>
            <a:ext cx="827665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620713" algn="l"/>
              </a:tabLst>
            </a:lvl1pPr>
          </a:lstStyle>
          <a:p>
            <a:pPr lvl="0" indent="0" algn="l" fontAlgn="base"/>
            <a:r>
              <a:rPr sz="900" b="0" i="0" u="none" strike="noStrike" dirty="0">
                <a:solidFill>
                  <a:srgbClr val="FFFFFF"/>
                </a:solidFill>
                <a:latin typeface="Arial Narrow"/>
              </a:rPr>
              <a:t>Line Up 19|20 // Nordic // </a:t>
            </a:r>
            <a:r>
              <a:rPr lang="ru-RU" sz="900" b="0" i="0" u="none" strike="noStrike" dirty="0" smtClean="0">
                <a:solidFill>
                  <a:srgbClr val="FFFFFF"/>
                </a:solidFill>
                <a:latin typeface="Arial Narrow"/>
              </a:rPr>
              <a:t>Лыжные крепления</a:t>
            </a:r>
            <a:r>
              <a:rPr sz="900" b="0" i="0" u="none" strike="noStrike" dirty="0" smtClean="0">
                <a:solidFill>
                  <a:srgbClr val="FFFFFF"/>
                </a:solidFill>
                <a:latin typeface="Arial Narrow"/>
              </a:rPr>
              <a:t> </a:t>
            </a:r>
            <a:r>
              <a:rPr sz="900" b="0" i="0" u="none" strike="noStrike" dirty="0">
                <a:solidFill>
                  <a:srgbClr val="FFFFFF"/>
                </a:solidFill>
                <a:latin typeface="Arial Narrow"/>
              </a:rPr>
              <a:t>// </a:t>
            </a:r>
            <a:r>
              <a:rPr lang="ru-RU" sz="900" b="0" i="0" u="none" strike="noStrike" dirty="0" smtClean="0">
                <a:solidFill>
                  <a:srgbClr val="FFFFFF"/>
                </a:solidFill>
                <a:latin typeface="Arial Narrow"/>
              </a:rPr>
              <a:t>Аксессуары</a:t>
            </a:r>
            <a:endParaRPr sz="900" b="0" i="0" u="none" strike="noStrike" dirty="0">
              <a:solidFill>
                <a:srgbClr val="FFFFFF"/>
              </a:solidFill>
              <a:latin typeface="Arial Narrow"/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361950" y="374249"/>
            <a:ext cx="82766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620713" algn="l"/>
              </a:tabLst>
            </a:lvl1pPr>
          </a:lstStyle>
          <a:p>
            <a:pPr lvl="0" fontAlgn="base"/>
            <a:r>
              <a:rPr lang="ru-RU" sz="2800" b="1" dirty="0">
                <a:solidFill>
                  <a:srgbClr val="000000"/>
                </a:solidFill>
                <a:latin typeface="Arial Narrow"/>
              </a:rPr>
              <a:t>ПЛАТФОРМА НА ШУРУПАХ </a:t>
            </a:r>
            <a:r>
              <a:rPr sz="2800" b="1" i="0" u="none" strike="noStrike" dirty="0" smtClean="0">
                <a:solidFill>
                  <a:srgbClr val="000000"/>
                </a:solidFill>
                <a:latin typeface="Arial Narrow"/>
              </a:rPr>
              <a:t>(</a:t>
            </a:r>
            <a:r>
              <a:rPr sz="2800" b="1" i="0" u="none" strike="noStrike" dirty="0">
                <a:solidFill>
                  <a:srgbClr val="000000"/>
                </a:solidFill>
                <a:latin typeface="Arial Narrow"/>
              </a:rPr>
              <a:t>SMP) BLACK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361950" y="2025981"/>
            <a:ext cx="387923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620713" algn="l"/>
              </a:tabLst>
            </a:lvl1pPr>
          </a:lstStyle>
          <a:p>
            <a:pPr lvl="0" fontAlgn="base"/>
            <a:r>
              <a:rPr lang="ru-RU" sz="1000" b="1" dirty="0">
                <a:solidFill>
                  <a:srgbClr val="000000"/>
                </a:solidFill>
                <a:latin typeface="Arial Narrow"/>
              </a:rPr>
              <a:t>ПЛАТФОРМА НА </a:t>
            </a:r>
            <a:r>
              <a:rPr lang="ru-RU" sz="1000" b="1" dirty="0" smtClean="0">
                <a:solidFill>
                  <a:srgbClr val="000000"/>
                </a:solidFill>
                <a:latin typeface="Arial Narrow"/>
              </a:rPr>
              <a:t>ШУРУПАХ</a:t>
            </a:r>
            <a:r>
              <a:rPr lang="en-US" sz="1000" b="1" dirty="0" smtClean="0">
                <a:solidFill>
                  <a:srgbClr val="000000"/>
                </a:solidFill>
                <a:latin typeface="Arial Narrow"/>
              </a:rPr>
              <a:t> </a:t>
            </a:r>
            <a:r>
              <a:rPr sz="1000" b="1" i="0" u="none" strike="noStrike" dirty="0" smtClean="0">
                <a:solidFill>
                  <a:srgbClr val="000000"/>
                </a:solidFill>
                <a:latin typeface="Arial Narrow"/>
              </a:rPr>
              <a:t>(SMP</a:t>
            </a:r>
            <a:r>
              <a:rPr sz="1000" b="1" i="0" u="none" strike="noStrike" dirty="0">
                <a:solidFill>
                  <a:srgbClr val="000000"/>
                </a:solidFill>
                <a:latin typeface="Arial Narrow"/>
              </a:rPr>
              <a:t>) BLACK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3238691" y="2025981"/>
            <a:ext cx="3879232" cy="2447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620713" algn="l"/>
              </a:tabLst>
            </a:lvl1pPr>
          </a:lstStyle>
          <a:p>
            <a:pPr lvl="0" indent="0" algn="l" fontAlgn="base"/>
            <a:r>
              <a:rPr lang="ru-RU" sz="1000" b="1" i="0" u="none" strike="noStrike" dirty="0" smtClean="0">
                <a:solidFill>
                  <a:srgbClr val="000000"/>
                </a:solidFill>
                <a:latin typeface="Arial Narrow"/>
              </a:rPr>
              <a:t>ПРЕИМУЩЕСТВА ДЛЯ ПОТРЕБИТЕЛЕЙ</a:t>
            </a:r>
            <a:endParaRPr sz="1000" b="1" i="0" u="none" strike="noStrike" dirty="0">
              <a:solidFill>
                <a:srgbClr val="000000"/>
              </a:solidFill>
              <a:latin typeface="Arial Narrow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6117527" y="2025981"/>
            <a:ext cx="3879232" cy="2447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620713" algn="l"/>
              </a:tabLst>
            </a:lvl1pPr>
          </a:lstStyle>
          <a:p>
            <a:pPr lvl="0" indent="0" algn="l" fontAlgn="base"/>
            <a:r>
              <a:rPr lang="ru-RU" sz="1000" b="1" i="0" u="none" strike="noStrike" dirty="0" smtClean="0">
                <a:solidFill>
                  <a:srgbClr val="000000"/>
                </a:solidFill>
                <a:latin typeface="Arial Narrow"/>
              </a:rPr>
              <a:t>ИНФОРМАЦИЯ</a:t>
            </a:r>
            <a:endParaRPr sz="1000" b="1" i="0" u="none" strike="noStrike" dirty="0">
              <a:solidFill>
                <a:srgbClr val="000000"/>
              </a:solidFill>
              <a:latin typeface="Arial Narrow"/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361950" y="2234696"/>
            <a:ext cx="269890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620713" algn="l"/>
              </a:tabLst>
            </a:lvl1pPr>
          </a:lstStyle>
          <a:p>
            <a:pPr lvl="0" fontAlgn="base">
              <a:lnSpc>
                <a:spcPts val="1000"/>
              </a:lnSpc>
            </a:pPr>
            <a:r>
              <a:rPr lang="ru-RU" sz="900" dirty="0">
                <a:solidFill>
                  <a:srgbClr val="000000"/>
                </a:solidFill>
                <a:latin typeface="Arial Narrow"/>
              </a:rPr>
              <a:t>Платформа IFP на шурупах для установки на гладкие лыжи и лыжероллеры, позволяет использовать крепления </a:t>
            </a:r>
            <a:r>
              <a:rPr lang="ru-RU" sz="900" dirty="0" err="1">
                <a:solidFill>
                  <a:srgbClr val="000000"/>
                </a:solidFill>
                <a:latin typeface="Arial Narrow"/>
              </a:rPr>
              <a:t>Turnamic</a:t>
            </a:r>
            <a:r>
              <a:rPr lang="ru-RU" sz="900" dirty="0">
                <a:solidFill>
                  <a:srgbClr val="000000"/>
                </a:solidFill>
                <a:latin typeface="Arial Narrow"/>
              </a:rPr>
              <a:t>. Установка по кондуктору SNS.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3238691" y="2234696"/>
            <a:ext cx="2698909" cy="8572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620713" algn="l"/>
              </a:tabLst>
            </a:lvl1pPr>
          </a:lstStyle>
          <a:p>
            <a:pPr lvl="0" indent="0" algn="l" fontAlgn="base">
              <a:lnSpc>
                <a:spcPts val="1000"/>
              </a:lnSpc>
            </a:pPr>
            <a:endParaRPr/>
          </a:p>
        </p:txBody>
      </p:sp>
      <p:sp>
        <p:nvSpPr>
          <p:cNvPr id="12" name="Textfeld 11"/>
          <p:cNvSpPr txBox="1"/>
          <p:nvPr/>
        </p:nvSpPr>
        <p:spPr>
          <a:xfrm>
            <a:off x="6117527" y="2234696"/>
            <a:ext cx="269890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900000" algn="l"/>
              </a:tabLst>
            </a:lvl1pPr>
          </a:lstStyle>
          <a:p>
            <a:pPr lvl="0" indent="0" algn="l" fontAlgn="base">
              <a:lnSpc>
                <a:spcPts val="1000"/>
              </a:lnSpc>
            </a:pPr>
            <a:r>
              <a:rPr lang="ru-RU" sz="900" b="0" i="0" u="none" strike="noStrike" dirty="0" smtClean="0">
                <a:solidFill>
                  <a:srgbClr val="000000"/>
                </a:solidFill>
                <a:latin typeface="Arial Narrow"/>
              </a:rPr>
              <a:t>Артикул:</a:t>
            </a:r>
            <a:r>
              <a:rPr sz="900" b="0" i="0" u="none" strike="noStrike" dirty="0">
                <a:solidFill>
                  <a:srgbClr val="000000"/>
                </a:solidFill>
                <a:latin typeface="Arial Narrow"/>
              </a:rPr>
              <a:t>	S90117
</a:t>
            </a:r>
            <a:r>
              <a:rPr lang="ru-RU" sz="900" b="0" i="0" u="none" strike="noStrike" dirty="0" smtClean="0">
                <a:solidFill>
                  <a:srgbClr val="000000"/>
                </a:solidFill>
                <a:latin typeface="Arial Narrow"/>
              </a:rPr>
              <a:t>Вес:</a:t>
            </a:r>
            <a:r>
              <a:rPr sz="900" b="0" i="0" u="none" strike="noStrike">
                <a:solidFill>
                  <a:srgbClr val="000000"/>
                </a:solidFill>
                <a:latin typeface="Arial Narrow"/>
              </a:rPr>
              <a:t>	</a:t>
            </a:r>
            <a:r>
              <a:rPr sz="900" b="0" i="0" u="none" strike="noStrike" smtClean="0">
                <a:solidFill>
                  <a:srgbClr val="000000"/>
                </a:solidFill>
                <a:latin typeface="Arial Narrow"/>
              </a:rPr>
              <a:t>130 g</a:t>
            </a:r>
            <a:r>
              <a:rPr sz="900" b="0" i="0" u="none" strike="noStrike" dirty="0">
                <a:solidFill>
                  <a:srgbClr val="000000"/>
                </a:solidFill>
                <a:latin typeface="Arial Narrow"/>
              </a:rPr>
              <a:t>
</a:t>
            </a:r>
          </a:p>
        </p:txBody>
      </p:sp>
      <p:sp>
        <p:nvSpPr>
          <p:cNvPr id="13" name="Textfeld 12"/>
          <p:cNvSpPr txBox="1"/>
          <p:nvPr/>
        </p:nvSpPr>
        <p:spPr>
          <a:xfrm>
            <a:off x="361950" y="3627333"/>
            <a:ext cx="2698909" cy="8572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620713" algn="l"/>
              </a:tabLst>
            </a:lvl1pPr>
          </a:lstStyle>
          <a:p>
            <a:pPr lvl="0" indent="0" algn="l" fontAlgn="base">
              <a:lnSpc>
                <a:spcPts val="1000"/>
              </a:lnSpc>
            </a:pPr>
            <a:endParaRPr/>
          </a:p>
        </p:txBody>
      </p:sp>
      <p:sp>
        <p:nvSpPr>
          <p:cNvPr id="14" name="Textfeld 13"/>
          <p:cNvSpPr txBox="1"/>
          <p:nvPr/>
        </p:nvSpPr>
        <p:spPr>
          <a:xfrm>
            <a:off x="3238691" y="3627333"/>
            <a:ext cx="2698909" cy="8572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900000" algn="l"/>
              </a:tabLst>
            </a:lvl1pPr>
          </a:lstStyle>
          <a:p>
            <a:pPr lvl="0" indent="0" algn="l" fontAlgn="base">
              <a:lnSpc>
                <a:spcPts val="1000"/>
              </a:lnSpc>
            </a:pP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9725" y="1199285"/>
            <a:ext cx="5808052" cy="581025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361950" y="4897620"/>
            <a:ext cx="827665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620713" algn="l"/>
              </a:tabLst>
            </a:lvl1pPr>
          </a:lstStyle>
          <a:p>
            <a:pPr lvl="0" indent="0" algn="l" fontAlgn="base"/>
            <a:r>
              <a:rPr sz="900" b="0" i="0" u="none" strike="noStrike" dirty="0">
                <a:solidFill>
                  <a:srgbClr val="FFFFFF"/>
                </a:solidFill>
                <a:latin typeface="Arial Narrow"/>
              </a:rPr>
              <a:t>Line Up 19|20 // Nordic // </a:t>
            </a:r>
            <a:r>
              <a:rPr lang="ru-RU" sz="900" b="0" i="0" u="none" strike="noStrike" dirty="0" smtClean="0">
                <a:solidFill>
                  <a:srgbClr val="FFFFFF"/>
                </a:solidFill>
                <a:latin typeface="Arial Narrow"/>
              </a:rPr>
              <a:t>Лыжные крепления</a:t>
            </a:r>
            <a:r>
              <a:rPr sz="900" b="0" i="0" u="none" strike="noStrike" dirty="0" smtClean="0">
                <a:solidFill>
                  <a:srgbClr val="FFFFFF"/>
                </a:solidFill>
                <a:latin typeface="Arial Narrow"/>
              </a:rPr>
              <a:t> </a:t>
            </a:r>
            <a:r>
              <a:rPr sz="900" b="0" i="0" u="none" strike="noStrike" dirty="0">
                <a:solidFill>
                  <a:srgbClr val="FFFFFF"/>
                </a:solidFill>
                <a:latin typeface="Arial Narrow"/>
              </a:rPr>
              <a:t>// </a:t>
            </a:r>
            <a:r>
              <a:rPr lang="ru-RU" sz="900" b="0" i="0" u="none" strike="noStrike" dirty="0" smtClean="0">
                <a:solidFill>
                  <a:srgbClr val="FFFFFF"/>
                </a:solidFill>
                <a:latin typeface="Arial Narrow"/>
              </a:rPr>
              <a:t>Аксессуары</a:t>
            </a:r>
            <a:endParaRPr sz="900" b="0" i="0" u="none" strike="noStrike" dirty="0">
              <a:solidFill>
                <a:srgbClr val="FFFFFF"/>
              </a:solidFill>
              <a:latin typeface="Arial Narrow"/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361950" y="374249"/>
            <a:ext cx="82766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620713" algn="l"/>
              </a:tabLst>
            </a:lvl1pPr>
          </a:lstStyle>
          <a:p>
            <a:pPr lvl="0" fontAlgn="base"/>
            <a:r>
              <a:rPr lang="ru-RU" sz="2800" b="1" dirty="0">
                <a:solidFill>
                  <a:srgbClr val="000000"/>
                </a:solidFill>
                <a:latin typeface="Arial Narrow"/>
              </a:rPr>
              <a:t>ПЛАТФОРМА НА </a:t>
            </a:r>
            <a:r>
              <a:rPr lang="ru-RU" sz="2800" b="1" dirty="0" smtClean="0">
                <a:solidFill>
                  <a:srgbClr val="000000"/>
                </a:solidFill>
                <a:latin typeface="Arial Narrow"/>
              </a:rPr>
              <a:t>ШУРУПАХ </a:t>
            </a:r>
            <a:r>
              <a:rPr sz="2800" b="1" i="0" u="none" strike="noStrike" dirty="0" smtClean="0">
                <a:solidFill>
                  <a:srgbClr val="000000"/>
                </a:solidFill>
                <a:latin typeface="Arial Narrow"/>
              </a:rPr>
              <a:t>JR (SMP-JR) BLACK</a:t>
            </a:r>
            <a:endParaRPr sz="2800" b="1" i="0" u="none" strike="noStrike" dirty="0">
              <a:solidFill>
                <a:srgbClr val="000000"/>
              </a:solidFill>
              <a:latin typeface="Arial Narrow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361950" y="2025981"/>
            <a:ext cx="387923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620713" algn="l"/>
              </a:tabLst>
            </a:lvl1pPr>
          </a:lstStyle>
          <a:p>
            <a:pPr lvl="0" fontAlgn="base"/>
            <a:r>
              <a:rPr lang="ru-RU" sz="1000" b="1" dirty="0">
                <a:solidFill>
                  <a:srgbClr val="000000"/>
                </a:solidFill>
                <a:latin typeface="Arial Narrow"/>
              </a:rPr>
              <a:t>ПЛАТФОРМА НА ШУРУПАХ </a:t>
            </a:r>
            <a:r>
              <a:rPr lang="en-US" sz="1000" b="1" dirty="0" smtClean="0">
                <a:solidFill>
                  <a:srgbClr val="000000"/>
                </a:solidFill>
                <a:latin typeface="Arial Narrow"/>
              </a:rPr>
              <a:t> </a:t>
            </a:r>
            <a:r>
              <a:rPr sz="1000" b="1" i="0" u="none" strike="noStrike" dirty="0" smtClean="0">
                <a:solidFill>
                  <a:srgbClr val="000000"/>
                </a:solidFill>
                <a:latin typeface="Arial Narrow"/>
              </a:rPr>
              <a:t>JR </a:t>
            </a:r>
            <a:r>
              <a:rPr sz="1000" b="1" i="0" u="none" strike="noStrike" dirty="0">
                <a:solidFill>
                  <a:srgbClr val="000000"/>
                </a:solidFill>
                <a:latin typeface="Arial Narrow"/>
              </a:rPr>
              <a:t>(SMP-JR) BLACK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3238691" y="2025981"/>
            <a:ext cx="3879232" cy="2447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620713" algn="l"/>
              </a:tabLst>
            </a:lvl1pPr>
          </a:lstStyle>
          <a:p>
            <a:pPr lvl="0" indent="0" algn="l" fontAlgn="base"/>
            <a:r>
              <a:rPr lang="ru-RU" sz="1000" b="1" i="0" u="none" strike="noStrike" dirty="0" smtClean="0">
                <a:solidFill>
                  <a:srgbClr val="000000"/>
                </a:solidFill>
                <a:latin typeface="Arial Narrow"/>
              </a:rPr>
              <a:t>ПРЕИМУЩЕСТВА ДЛЯ ПОТРЕБИТЕЛЕЙ</a:t>
            </a:r>
            <a:endParaRPr sz="1000" b="1" i="0" u="none" strike="noStrike" dirty="0">
              <a:solidFill>
                <a:srgbClr val="000000"/>
              </a:solidFill>
              <a:latin typeface="Arial Narrow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6117527" y="2025981"/>
            <a:ext cx="3879232" cy="2447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620713" algn="l"/>
              </a:tabLst>
            </a:lvl1pPr>
          </a:lstStyle>
          <a:p>
            <a:pPr lvl="0" indent="0" algn="l" fontAlgn="base"/>
            <a:r>
              <a:rPr lang="ru-RU" sz="1000" b="1" i="0" u="none" strike="noStrike" dirty="0" smtClean="0">
                <a:solidFill>
                  <a:srgbClr val="000000"/>
                </a:solidFill>
                <a:latin typeface="Arial Narrow"/>
              </a:rPr>
              <a:t>ИНФОРМАЦИЯ</a:t>
            </a:r>
            <a:endParaRPr sz="1000" b="1" i="0" u="none" strike="noStrike" dirty="0">
              <a:solidFill>
                <a:srgbClr val="000000"/>
              </a:solidFill>
              <a:latin typeface="Arial Narrow"/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361950" y="2234696"/>
            <a:ext cx="2698909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620713" algn="l"/>
              </a:tabLst>
            </a:lvl1pPr>
          </a:lstStyle>
          <a:p>
            <a:pPr lvl="0" fontAlgn="base">
              <a:lnSpc>
                <a:spcPts val="1000"/>
              </a:lnSpc>
            </a:pPr>
            <a:r>
              <a:rPr lang="ru-RU" sz="900" dirty="0">
                <a:solidFill>
                  <a:srgbClr val="000000"/>
                </a:solidFill>
                <a:latin typeface="Arial Narrow"/>
              </a:rPr>
              <a:t>Платформа IFP JR на шурупах для установки на гладкие лыжи и лыжероллеры, позволяет использовать крепления </a:t>
            </a:r>
            <a:r>
              <a:rPr lang="ru-RU" sz="900" dirty="0" err="1">
                <a:solidFill>
                  <a:srgbClr val="000000"/>
                </a:solidFill>
                <a:latin typeface="Arial Narrow"/>
              </a:rPr>
              <a:t>Turnamic</a:t>
            </a:r>
            <a:r>
              <a:rPr lang="ru-RU" sz="900" dirty="0">
                <a:solidFill>
                  <a:srgbClr val="000000"/>
                </a:solidFill>
                <a:latin typeface="Arial Narrow"/>
              </a:rPr>
              <a:t>. Короткие </a:t>
            </a:r>
            <a:r>
              <a:rPr lang="ru-RU" sz="900" dirty="0" err="1">
                <a:solidFill>
                  <a:srgbClr val="000000"/>
                </a:solidFill>
                <a:latin typeface="Arial Narrow"/>
              </a:rPr>
              <a:t>саморезы</a:t>
            </a:r>
            <a:r>
              <a:rPr lang="ru-RU" sz="900" dirty="0">
                <a:solidFill>
                  <a:srgbClr val="000000"/>
                </a:solidFill>
                <a:latin typeface="Arial Narrow"/>
              </a:rPr>
              <a:t> для детских и юниорских </a:t>
            </a:r>
            <a:r>
              <a:rPr lang="ru-RU" sz="900" dirty="0" err="1">
                <a:solidFill>
                  <a:srgbClr val="000000"/>
                </a:solidFill>
                <a:latin typeface="Arial Narrow"/>
              </a:rPr>
              <a:t>ростовок</a:t>
            </a:r>
            <a:r>
              <a:rPr lang="ru-RU" sz="900" dirty="0">
                <a:solidFill>
                  <a:srgbClr val="000000"/>
                </a:solidFill>
                <a:latin typeface="Arial Narrow"/>
              </a:rPr>
              <a:t>. Установка по кондуктору SNS.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3238691" y="2234696"/>
            <a:ext cx="2698909" cy="8572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620713" algn="l"/>
              </a:tabLst>
            </a:lvl1pPr>
          </a:lstStyle>
          <a:p>
            <a:pPr lvl="0" indent="0" algn="l" fontAlgn="base">
              <a:lnSpc>
                <a:spcPts val="1000"/>
              </a:lnSpc>
            </a:pPr>
            <a:endParaRPr/>
          </a:p>
        </p:txBody>
      </p:sp>
      <p:sp>
        <p:nvSpPr>
          <p:cNvPr id="12" name="Textfeld 11"/>
          <p:cNvSpPr txBox="1"/>
          <p:nvPr/>
        </p:nvSpPr>
        <p:spPr>
          <a:xfrm>
            <a:off x="6117527" y="2234696"/>
            <a:ext cx="269890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900000" algn="l"/>
              </a:tabLst>
            </a:lvl1pPr>
          </a:lstStyle>
          <a:p>
            <a:pPr lvl="0" indent="0" algn="l" fontAlgn="base">
              <a:lnSpc>
                <a:spcPts val="1000"/>
              </a:lnSpc>
            </a:pPr>
            <a:r>
              <a:rPr lang="ru-RU" sz="900" b="0" i="0" u="none" strike="noStrike" dirty="0" smtClean="0">
                <a:solidFill>
                  <a:srgbClr val="000000"/>
                </a:solidFill>
                <a:latin typeface="Arial Narrow"/>
              </a:rPr>
              <a:t>Артикул:</a:t>
            </a:r>
            <a:r>
              <a:rPr sz="900" b="0" i="0" u="none" strike="noStrike" dirty="0">
                <a:solidFill>
                  <a:srgbClr val="000000"/>
                </a:solidFill>
                <a:latin typeface="Arial Narrow"/>
              </a:rPr>
              <a:t>	S90217
</a:t>
            </a:r>
            <a:r>
              <a:rPr lang="ru-RU" sz="900" b="0" i="0" u="none" strike="noStrike" dirty="0" smtClean="0">
                <a:solidFill>
                  <a:srgbClr val="000000"/>
                </a:solidFill>
                <a:latin typeface="Arial Narrow"/>
              </a:rPr>
              <a:t>Вес:</a:t>
            </a:r>
            <a:r>
              <a:rPr sz="900" b="0" i="0" u="none" strike="noStrike">
                <a:solidFill>
                  <a:srgbClr val="000000"/>
                </a:solidFill>
                <a:latin typeface="Arial Narrow"/>
              </a:rPr>
              <a:t>	</a:t>
            </a:r>
            <a:r>
              <a:rPr sz="900" b="0" i="0" u="none" strike="noStrike" smtClean="0">
                <a:solidFill>
                  <a:srgbClr val="000000"/>
                </a:solidFill>
                <a:latin typeface="Arial Narrow"/>
              </a:rPr>
              <a:t>130 g</a:t>
            </a:r>
            <a:r>
              <a:rPr sz="900" b="0" i="0" u="none" strike="noStrike" dirty="0">
                <a:solidFill>
                  <a:srgbClr val="000000"/>
                </a:solidFill>
                <a:latin typeface="Arial Narrow"/>
              </a:rPr>
              <a:t>
</a:t>
            </a:r>
          </a:p>
        </p:txBody>
      </p:sp>
      <p:sp>
        <p:nvSpPr>
          <p:cNvPr id="13" name="Textfeld 12"/>
          <p:cNvSpPr txBox="1"/>
          <p:nvPr/>
        </p:nvSpPr>
        <p:spPr>
          <a:xfrm>
            <a:off x="361950" y="3627333"/>
            <a:ext cx="2698909" cy="8572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620713" algn="l"/>
              </a:tabLst>
            </a:lvl1pPr>
          </a:lstStyle>
          <a:p>
            <a:pPr lvl="0" indent="0" algn="l" fontAlgn="base">
              <a:lnSpc>
                <a:spcPts val="1000"/>
              </a:lnSpc>
            </a:pPr>
            <a:endParaRPr/>
          </a:p>
        </p:txBody>
      </p:sp>
      <p:sp>
        <p:nvSpPr>
          <p:cNvPr id="14" name="Textfeld 13"/>
          <p:cNvSpPr txBox="1"/>
          <p:nvPr/>
        </p:nvSpPr>
        <p:spPr>
          <a:xfrm>
            <a:off x="3238691" y="3627333"/>
            <a:ext cx="2698909" cy="8572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900000" algn="l"/>
              </a:tabLst>
            </a:lvl1pPr>
          </a:lstStyle>
          <a:p>
            <a:pPr lvl="0" indent="0" algn="l" fontAlgn="base">
              <a:lnSpc>
                <a:spcPts val="1000"/>
              </a:lnSpc>
            </a:pPr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9725" y="1294535"/>
            <a:ext cx="5808052" cy="390525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361950" y="4897620"/>
            <a:ext cx="827665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620713" algn="l"/>
              </a:tabLst>
            </a:lvl1pPr>
          </a:lstStyle>
          <a:p>
            <a:pPr lvl="0" indent="0" algn="l" fontAlgn="base"/>
            <a:r>
              <a:rPr sz="900" b="0" i="0" u="none" strike="noStrike" dirty="0">
                <a:solidFill>
                  <a:srgbClr val="FFFFFF"/>
                </a:solidFill>
                <a:latin typeface="Arial Narrow"/>
              </a:rPr>
              <a:t>Line Up 19|20 // Nordic // </a:t>
            </a:r>
            <a:r>
              <a:rPr lang="ru-RU" sz="900" b="0" i="0" u="none" strike="noStrike" dirty="0" smtClean="0">
                <a:solidFill>
                  <a:srgbClr val="FFFFFF"/>
                </a:solidFill>
                <a:latin typeface="Arial Narrow"/>
              </a:rPr>
              <a:t>Лыжные крепления</a:t>
            </a:r>
            <a:r>
              <a:rPr sz="900" b="0" i="0" u="none" strike="noStrike" dirty="0" smtClean="0">
                <a:solidFill>
                  <a:srgbClr val="FFFFFF"/>
                </a:solidFill>
                <a:latin typeface="Arial Narrow"/>
              </a:rPr>
              <a:t> </a:t>
            </a:r>
            <a:r>
              <a:rPr sz="900" b="0" i="0" u="none" strike="noStrike" dirty="0">
                <a:solidFill>
                  <a:srgbClr val="FFFFFF"/>
                </a:solidFill>
                <a:latin typeface="Arial Narrow"/>
              </a:rPr>
              <a:t>// </a:t>
            </a:r>
            <a:r>
              <a:rPr lang="ru-RU" sz="900" b="0" i="0" u="none" strike="noStrike" dirty="0" smtClean="0">
                <a:solidFill>
                  <a:srgbClr val="FFFFFF"/>
                </a:solidFill>
                <a:latin typeface="Arial Narrow"/>
              </a:rPr>
              <a:t>Аксессуары</a:t>
            </a:r>
            <a:endParaRPr sz="900" b="0" i="0" u="none" strike="noStrike" dirty="0">
              <a:solidFill>
                <a:srgbClr val="FFFFFF"/>
              </a:solidFill>
              <a:latin typeface="Arial Narrow"/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361950" y="374249"/>
            <a:ext cx="82766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620713" algn="l"/>
              </a:tabLst>
            </a:lvl1pPr>
          </a:lstStyle>
          <a:p>
            <a:pPr lvl="0" fontAlgn="base"/>
            <a:r>
              <a:rPr lang="ru-RU" sz="2800" b="1" dirty="0">
                <a:solidFill>
                  <a:srgbClr val="000000"/>
                </a:solidFill>
                <a:latin typeface="Arial Narrow"/>
              </a:rPr>
              <a:t>ЗАЩИТА ПЛАТФОРМЫ </a:t>
            </a:r>
            <a:r>
              <a:rPr lang="en-US" sz="2800" b="1" dirty="0">
                <a:solidFill>
                  <a:srgbClr val="000000"/>
                </a:solidFill>
                <a:latin typeface="Arial Narrow"/>
              </a:rPr>
              <a:t>IFP </a:t>
            </a:r>
            <a:r>
              <a:rPr sz="2800" b="1" i="0" u="none" strike="noStrike" dirty="0" smtClean="0">
                <a:solidFill>
                  <a:srgbClr val="000000"/>
                </a:solidFill>
                <a:latin typeface="Arial Narrow"/>
              </a:rPr>
              <a:t>YELLOW</a:t>
            </a:r>
            <a:endParaRPr sz="2800" b="1" i="0" u="none" strike="noStrike" dirty="0">
              <a:solidFill>
                <a:srgbClr val="000000"/>
              </a:solidFill>
              <a:latin typeface="Arial Narrow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361950" y="2025981"/>
            <a:ext cx="387923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620713" algn="l"/>
              </a:tabLst>
            </a:lvl1pPr>
          </a:lstStyle>
          <a:p>
            <a:pPr lvl="0" fontAlgn="base"/>
            <a:r>
              <a:rPr lang="ru-RU" sz="1000" b="1" dirty="0">
                <a:solidFill>
                  <a:srgbClr val="000000"/>
                </a:solidFill>
                <a:latin typeface="Arial Narrow"/>
              </a:rPr>
              <a:t>ЗАЩИТА ПЛАТФОРМЫ </a:t>
            </a:r>
            <a:r>
              <a:rPr lang="en-US" sz="1000" b="1" dirty="0" smtClean="0">
                <a:solidFill>
                  <a:srgbClr val="000000"/>
                </a:solidFill>
                <a:latin typeface="Arial Narrow"/>
              </a:rPr>
              <a:t> </a:t>
            </a:r>
            <a:r>
              <a:rPr sz="1000" b="1" i="0" u="none" strike="noStrike" dirty="0" smtClean="0">
                <a:solidFill>
                  <a:srgbClr val="000000"/>
                </a:solidFill>
                <a:latin typeface="Arial Narrow"/>
              </a:rPr>
              <a:t>YELLOW</a:t>
            </a:r>
            <a:endParaRPr sz="1000" b="1" i="0" u="none" strike="noStrike" dirty="0">
              <a:solidFill>
                <a:srgbClr val="000000"/>
              </a:solidFill>
              <a:latin typeface="Arial Narrow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3238691" y="2025981"/>
            <a:ext cx="3879232" cy="2447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620713" algn="l"/>
              </a:tabLst>
            </a:lvl1pPr>
          </a:lstStyle>
          <a:p>
            <a:pPr lvl="0" indent="0" algn="l" fontAlgn="base"/>
            <a:r>
              <a:rPr lang="ru-RU" sz="1000" b="1" i="0" u="none" strike="noStrike" dirty="0" smtClean="0">
                <a:solidFill>
                  <a:srgbClr val="000000"/>
                </a:solidFill>
                <a:latin typeface="Arial Narrow"/>
              </a:rPr>
              <a:t>ПРЕИМУЩЕСТВА ДЛЯ ПОТРЕБИТЕЛЕЙ</a:t>
            </a:r>
            <a:endParaRPr sz="1000" b="1" i="0" u="none" strike="noStrike" dirty="0">
              <a:solidFill>
                <a:srgbClr val="000000"/>
              </a:solidFill>
              <a:latin typeface="Arial Narrow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6117527" y="2025981"/>
            <a:ext cx="3879232" cy="2447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620713" algn="l"/>
              </a:tabLst>
            </a:lvl1pPr>
          </a:lstStyle>
          <a:p>
            <a:pPr lvl="0" indent="0" algn="l" fontAlgn="base"/>
            <a:r>
              <a:rPr lang="ru-RU" sz="1000" b="1" i="0" u="none" strike="noStrike" dirty="0" smtClean="0">
                <a:solidFill>
                  <a:srgbClr val="000000"/>
                </a:solidFill>
                <a:latin typeface="Arial Narrow"/>
              </a:rPr>
              <a:t>ИНФОРМАЦИЯ</a:t>
            </a:r>
            <a:endParaRPr sz="1000" b="1" i="0" u="none" strike="noStrike" dirty="0">
              <a:solidFill>
                <a:srgbClr val="000000"/>
              </a:solidFill>
              <a:latin typeface="Arial Narrow"/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361950" y="2234696"/>
            <a:ext cx="2698909" cy="3488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620713" algn="l"/>
              </a:tabLst>
            </a:lvl1pPr>
          </a:lstStyle>
          <a:p>
            <a:pPr lvl="0" fontAlgn="base">
              <a:lnSpc>
                <a:spcPts val="1000"/>
              </a:lnSpc>
            </a:pPr>
            <a:r>
              <a:rPr lang="ru-RU" sz="900" dirty="0">
                <a:solidFill>
                  <a:srgbClr val="000000"/>
                </a:solidFill>
                <a:latin typeface="Arial Narrow"/>
              </a:rPr>
              <a:t>Защита платформы IFP при нанесении структуры </a:t>
            </a:r>
            <a:r>
              <a:rPr lang="ru-RU" sz="900" dirty="0" smtClean="0">
                <a:solidFill>
                  <a:srgbClr val="000000"/>
                </a:solidFill>
                <a:latin typeface="Arial Narrow"/>
              </a:rPr>
              <a:t>на беговые лыжи. </a:t>
            </a:r>
            <a:r>
              <a:rPr lang="ru-RU" sz="900" dirty="0">
                <a:solidFill>
                  <a:srgbClr val="000000"/>
                </a:solidFill>
                <a:latin typeface="Arial Narrow"/>
              </a:rPr>
              <a:t>Крепится без инструментов.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3238691" y="2234696"/>
            <a:ext cx="2698909" cy="8572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620713" algn="l"/>
              </a:tabLst>
            </a:lvl1pPr>
          </a:lstStyle>
          <a:p>
            <a:pPr lvl="0" indent="0" algn="l" fontAlgn="base">
              <a:lnSpc>
                <a:spcPts val="1000"/>
              </a:lnSpc>
            </a:pPr>
            <a:endParaRPr/>
          </a:p>
        </p:txBody>
      </p:sp>
      <p:sp>
        <p:nvSpPr>
          <p:cNvPr id="12" name="Textfeld 11"/>
          <p:cNvSpPr txBox="1"/>
          <p:nvPr/>
        </p:nvSpPr>
        <p:spPr>
          <a:xfrm>
            <a:off x="6117527" y="2234696"/>
            <a:ext cx="2698909" cy="3488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900000" algn="l"/>
              </a:tabLst>
            </a:lvl1pPr>
          </a:lstStyle>
          <a:p>
            <a:pPr lvl="0" indent="0" algn="l" fontAlgn="base">
              <a:lnSpc>
                <a:spcPts val="1000"/>
              </a:lnSpc>
            </a:pPr>
            <a:r>
              <a:rPr lang="ru-RU" sz="900" b="0" i="0" u="none" strike="noStrike" dirty="0" smtClean="0">
                <a:solidFill>
                  <a:srgbClr val="000000"/>
                </a:solidFill>
                <a:latin typeface="Arial Narrow"/>
              </a:rPr>
              <a:t>Артикул:</a:t>
            </a:r>
            <a:r>
              <a:rPr sz="900" b="0" i="0" u="none" strike="noStrike" dirty="0">
                <a:solidFill>
                  <a:srgbClr val="000000"/>
                </a:solidFill>
                <a:latin typeface="Arial Narrow"/>
              </a:rPr>
              <a:t>	S90317
</a:t>
            </a:r>
          </a:p>
        </p:txBody>
      </p:sp>
      <p:sp>
        <p:nvSpPr>
          <p:cNvPr id="13" name="Textfeld 12"/>
          <p:cNvSpPr txBox="1"/>
          <p:nvPr/>
        </p:nvSpPr>
        <p:spPr>
          <a:xfrm>
            <a:off x="361950" y="3627333"/>
            <a:ext cx="2698909" cy="8572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620713" algn="l"/>
              </a:tabLst>
            </a:lvl1pPr>
          </a:lstStyle>
          <a:p>
            <a:pPr lvl="0" indent="0" algn="l" fontAlgn="base">
              <a:lnSpc>
                <a:spcPts val="1000"/>
              </a:lnSpc>
            </a:pPr>
            <a:endParaRPr/>
          </a:p>
        </p:txBody>
      </p:sp>
      <p:sp>
        <p:nvSpPr>
          <p:cNvPr id="14" name="Textfeld 13"/>
          <p:cNvSpPr txBox="1"/>
          <p:nvPr/>
        </p:nvSpPr>
        <p:spPr>
          <a:xfrm>
            <a:off x="3238691" y="3627333"/>
            <a:ext cx="2698909" cy="8572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900000" algn="l"/>
              </a:tabLst>
            </a:lvl1pPr>
          </a:lstStyle>
          <a:p>
            <a:pPr lvl="0" indent="0" algn="l" fontAlgn="base">
              <a:lnSpc>
                <a:spcPts val="1000"/>
              </a:lnSpc>
            </a:pPr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9725" y="1204048"/>
            <a:ext cx="5808052" cy="571500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361950" y="4897620"/>
            <a:ext cx="827665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620713" algn="l"/>
              </a:tabLst>
            </a:lvl1pPr>
          </a:lstStyle>
          <a:p>
            <a:pPr lvl="0" indent="0" algn="l" fontAlgn="base"/>
            <a:r>
              <a:rPr sz="900" b="0" i="0" u="none" strike="noStrike" dirty="0">
                <a:solidFill>
                  <a:srgbClr val="FFFFFF"/>
                </a:solidFill>
                <a:latin typeface="Arial Narrow"/>
              </a:rPr>
              <a:t>Line Up 19|20 // Nordic // </a:t>
            </a:r>
            <a:r>
              <a:rPr lang="ru-RU" sz="900" b="0" i="0" u="none" strike="noStrike" dirty="0" smtClean="0">
                <a:solidFill>
                  <a:srgbClr val="FFFFFF"/>
                </a:solidFill>
                <a:latin typeface="Arial Narrow"/>
              </a:rPr>
              <a:t>Лыжные крепления</a:t>
            </a:r>
            <a:r>
              <a:rPr sz="900" b="0" i="0" u="none" strike="noStrike" dirty="0" smtClean="0">
                <a:solidFill>
                  <a:srgbClr val="FFFFFF"/>
                </a:solidFill>
                <a:latin typeface="Arial Narrow"/>
              </a:rPr>
              <a:t> </a:t>
            </a:r>
            <a:r>
              <a:rPr sz="900" b="0" i="0" u="none" strike="noStrike" dirty="0">
                <a:solidFill>
                  <a:srgbClr val="FFFFFF"/>
                </a:solidFill>
                <a:latin typeface="Arial Narrow"/>
              </a:rPr>
              <a:t>// </a:t>
            </a:r>
            <a:r>
              <a:rPr lang="ru-RU" sz="900" b="0" i="0" u="none" strike="noStrike" dirty="0" smtClean="0">
                <a:solidFill>
                  <a:srgbClr val="FFFFFF"/>
                </a:solidFill>
                <a:latin typeface="Arial Narrow"/>
              </a:rPr>
              <a:t>Аксессуары</a:t>
            </a:r>
            <a:endParaRPr sz="900" b="0" i="0" u="none" strike="noStrike" dirty="0">
              <a:solidFill>
                <a:srgbClr val="FFFFFF"/>
              </a:solidFill>
              <a:latin typeface="Arial Narrow"/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361950" y="374249"/>
            <a:ext cx="82766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620713" algn="l"/>
              </a:tabLst>
            </a:lvl1pPr>
          </a:lstStyle>
          <a:p>
            <a:pPr lvl="0" fontAlgn="base"/>
            <a:r>
              <a:rPr lang="ru-RU" sz="2800" b="1" dirty="0">
                <a:solidFill>
                  <a:srgbClr val="000000"/>
                </a:solidFill>
                <a:latin typeface="Arial Narrow"/>
              </a:rPr>
              <a:t>ДЕМОПЛАСТИНА</a:t>
            </a:r>
            <a:r>
              <a:rPr sz="2800" b="1" i="0" u="none" strike="noStrike" dirty="0" smtClean="0">
                <a:solidFill>
                  <a:srgbClr val="000000"/>
                </a:solidFill>
                <a:latin typeface="Arial Narrow"/>
              </a:rPr>
              <a:t> </a:t>
            </a:r>
            <a:r>
              <a:rPr sz="2800" b="1" i="0" u="none" strike="noStrike" dirty="0">
                <a:solidFill>
                  <a:srgbClr val="000000"/>
                </a:solidFill>
                <a:latin typeface="Arial Narrow"/>
              </a:rPr>
              <a:t>IFP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361950" y="2025981"/>
            <a:ext cx="387923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620713" algn="l"/>
              </a:tabLst>
            </a:lvl1pPr>
          </a:lstStyle>
          <a:p>
            <a:pPr lvl="0" fontAlgn="base"/>
            <a:r>
              <a:rPr lang="ru-RU" sz="1000" b="1" dirty="0">
                <a:solidFill>
                  <a:srgbClr val="000000"/>
                </a:solidFill>
                <a:latin typeface="Arial Narrow"/>
              </a:rPr>
              <a:t>ДЕМОПЛАСТИНА</a:t>
            </a:r>
            <a:r>
              <a:rPr sz="1000" b="1" i="0" u="none" strike="noStrike" dirty="0" smtClean="0">
                <a:solidFill>
                  <a:srgbClr val="000000"/>
                </a:solidFill>
                <a:latin typeface="Arial Narrow"/>
              </a:rPr>
              <a:t> </a:t>
            </a:r>
            <a:r>
              <a:rPr sz="1000" b="1" i="0" u="none" strike="noStrike" dirty="0">
                <a:solidFill>
                  <a:srgbClr val="000000"/>
                </a:solidFill>
                <a:latin typeface="Arial Narrow"/>
              </a:rPr>
              <a:t>IFP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3238691" y="2025981"/>
            <a:ext cx="3879232" cy="2447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620713" algn="l"/>
              </a:tabLst>
            </a:lvl1pPr>
          </a:lstStyle>
          <a:p>
            <a:pPr lvl="0" indent="0" algn="l" fontAlgn="base"/>
            <a:r>
              <a:rPr lang="ru-RU" sz="1000" b="1" i="0" u="none" strike="noStrike" dirty="0" smtClean="0">
                <a:solidFill>
                  <a:srgbClr val="000000"/>
                </a:solidFill>
                <a:latin typeface="Arial Narrow"/>
              </a:rPr>
              <a:t>ПРЕИМУЩЕСТВА ДЛЯ ПОТРЕБИТЕЛЕЙ</a:t>
            </a:r>
            <a:endParaRPr sz="1000" b="1" i="0" u="none" strike="noStrike" dirty="0">
              <a:solidFill>
                <a:srgbClr val="000000"/>
              </a:solidFill>
              <a:latin typeface="Arial Narrow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6117527" y="2025981"/>
            <a:ext cx="3879232" cy="2447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620713" algn="l"/>
              </a:tabLst>
            </a:lvl1pPr>
          </a:lstStyle>
          <a:p>
            <a:pPr lvl="0" indent="0" algn="l" fontAlgn="base"/>
            <a:r>
              <a:rPr lang="ru-RU" sz="1000" b="1" i="0" u="none" strike="noStrike" dirty="0" smtClean="0">
                <a:solidFill>
                  <a:srgbClr val="000000"/>
                </a:solidFill>
                <a:latin typeface="Arial Narrow"/>
              </a:rPr>
              <a:t>ИНФОРМАЦИЯ</a:t>
            </a:r>
            <a:endParaRPr sz="1000" b="1" i="0" u="none" strike="noStrike" dirty="0">
              <a:solidFill>
                <a:srgbClr val="000000"/>
              </a:solidFill>
              <a:latin typeface="Arial Narrow"/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361950" y="2234696"/>
            <a:ext cx="269890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620713" algn="l"/>
              </a:tabLst>
            </a:lvl1pPr>
          </a:lstStyle>
          <a:p>
            <a:pPr lvl="0" fontAlgn="base">
              <a:lnSpc>
                <a:spcPts val="1000"/>
              </a:lnSpc>
            </a:pPr>
            <a:r>
              <a:rPr lang="ru-RU" sz="900" dirty="0" err="1">
                <a:solidFill>
                  <a:srgbClr val="000000"/>
                </a:solidFill>
                <a:latin typeface="Arial Narrow"/>
              </a:rPr>
              <a:t>Демопластина</a:t>
            </a:r>
            <a:r>
              <a:rPr lang="ru-RU" sz="900" dirty="0">
                <a:solidFill>
                  <a:srgbClr val="000000"/>
                </a:solidFill>
                <a:latin typeface="Arial Narrow"/>
              </a:rPr>
              <a:t> IFP (</a:t>
            </a:r>
            <a:r>
              <a:rPr lang="ru-RU" sz="900" dirty="0" err="1">
                <a:solidFill>
                  <a:srgbClr val="000000"/>
                </a:solidFill>
                <a:latin typeface="Arial Narrow"/>
              </a:rPr>
              <a:t>Integrated</a:t>
            </a:r>
            <a:r>
              <a:rPr lang="ru-RU" sz="900" dirty="0">
                <a:solidFill>
                  <a:srgbClr val="000000"/>
                </a:solidFill>
                <a:latin typeface="Arial Narrow"/>
              </a:rPr>
              <a:t> </a:t>
            </a:r>
            <a:r>
              <a:rPr lang="ru-RU" sz="900" dirty="0" err="1">
                <a:solidFill>
                  <a:srgbClr val="000000"/>
                </a:solidFill>
                <a:latin typeface="Arial Narrow"/>
              </a:rPr>
              <a:t>Fixation</a:t>
            </a:r>
            <a:r>
              <a:rPr lang="ru-RU" sz="900" dirty="0">
                <a:solidFill>
                  <a:srgbClr val="000000"/>
                </a:solidFill>
                <a:latin typeface="Arial Narrow"/>
              </a:rPr>
              <a:t> </a:t>
            </a:r>
            <a:r>
              <a:rPr lang="ru-RU" sz="900" dirty="0" err="1">
                <a:solidFill>
                  <a:srgbClr val="000000"/>
                </a:solidFill>
                <a:latin typeface="Arial Narrow"/>
              </a:rPr>
              <a:t>Plate</a:t>
            </a:r>
            <a:r>
              <a:rPr lang="ru-RU" sz="900" dirty="0">
                <a:solidFill>
                  <a:srgbClr val="000000"/>
                </a:solidFill>
                <a:latin typeface="Arial Narrow"/>
              </a:rPr>
              <a:t>) для презентации и демонстрации креплений </a:t>
            </a:r>
            <a:r>
              <a:rPr lang="ru-RU" sz="900" dirty="0" err="1">
                <a:solidFill>
                  <a:srgbClr val="000000"/>
                </a:solidFill>
                <a:latin typeface="Arial Narrow"/>
              </a:rPr>
              <a:t>Turnamic</a:t>
            </a:r>
            <a:r>
              <a:rPr lang="ru-RU" sz="900" dirty="0">
                <a:solidFill>
                  <a:srgbClr val="000000"/>
                </a:solidFill>
                <a:latin typeface="Arial Narrow"/>
              </a:rPr>
              <a:t>. Удобно использовать для образцов в магазинах.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3238691" y="2234696"/>
            <a:ext cx="2698909" cy="8572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620713" algn="l"/>
              </a:tabLst>
            </a:lvl1pPr>
          </a:lstStyle>
          <a:p>
            <a:pPr lvl="0" indent="0" algn="l" fontAlgn="base">
              <a:lnSpc>
                <a:spcPts val="1000"/>
              </a:lnSpc>
            </a:pPr>
            <a:endParaRPr/>
          </a:p>
        </p:txBody>
      </p:sp>
      <p:sp>
        <p:nvSpPr>
          <p:cNvPr id="12" name="Textfeld 11"/>
          <p:cNvSpPr txBox="1"/>
          <p:nvPr/>
        </p:nvSpPr>
        <p:spPr>
          <a:xfrm>
            <a:off x="6117527" y="2234696"/>
            <a:ext cx="2698909" cy="3488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900000" algn="l"/>
              </a:tabLst>
            </a:lvl1pPr>
          </a:lstStyle>
          <a:p>
            <a:pPr lvl="0" indent="0" algn="l" fontAlgn="base">
              <a:lnSpc>
                <a:spcPts val="1000"/>
              </a:lnSpc>
            </a:pPr>
            <a:r>
              <a:rPr lang="ru-RU" sz="900" b="0" i="0" u="none" strike="noStrike" dirty="0" smtClean="0">
                <a:solidFill>
                  <a:srgbClr val="000000"/>
                </a:solidFill>
                <a:latin typeface="Arial Narrow"/>
              </a:rPr>
              <a:t>Артикул:</a:t>
            </a:r>
            <a:r>
              <a:rPr sz="900" b="0" i="0" u="none" strike="noStrike" dirty="0">
                <a:solidFill>
                  <a:srgbClr val="000000"/>
                </a:solidFill>
                <a:latin typeface="Arial Narrow"/>
              </a:rPr>
              <a:t>	S90417
</a:t>
            </a:r>
          </a:p>
        </p:txBody>
      </p:sp>
      <p:sp>
        <p:nvSpPr>
          <p:cNvPr id="13" name="Textfeld 12"/>
          <p:cNvSpPr txBox="1"/>
          <p:nvPr/>
        </p:nvSpPr>
        <p:spPr>
          <a:xfrm>
            <a:off x="361950" y="3627333"/>
            <a:ext cx="2698909" cy="8572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620713" algn="l"/>
              </a:tabLst>
            </a:lvl1pPr>
          </a:lstStyle>
          <a:p>
            <a:pPr lvl="0" indent="0" algn="l" fontAlgn="base">
              <a:lnSpc>
                <a:spcPts val="1000"/>
              </a:lnSpc>
            </a:pPr>
            <a:endParaRPr/>
          </a:p>
        </p:txBody>
      </p:sp>
      <p:sp>
        <p:nvSpPr>
          <p:cNvPr id="14" name="Textfeld 13"/>
          <p:cNvSpPr txBox="1"/>
          <p:nvPr/>
        </p:nvSpPr>
        <p:spPr>
          <a:xfrm>
            <a:off x="3238691" y="3627333"/>
            <a:ext cx="2698909" cy="8572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900000" algn="l"/>
              </a:tabLst>
            </a:lvl1pPr>
          </a:lstStyle>
          <a:p>
            <a:pPr lvl="0" indent="0" algn="l" fontAlgn="base">
              <a:lnSpc>
                <a:spcPts val="1000"/>
              </a:lnSpc>
            </a:pP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rafik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9725" y="1099273"/>
            <a:ext cx="5808052" cy="781050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8654" y="3676650"/>
            <a:ext cx="619125" cy="123825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05029" y="3676650"/>
            <a:ext cx="476250" cy="476250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28654" y="4295775"/>
            <a:ext cx="476250" cy="476250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05029" y="4295775"/>
            <a:ext cx="476250" cy="476250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361950" y="4897620"/>
            <a:ext cx="827665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620713" algn="l"/>
              </a:tabLst>
            </a:lvl1pPr>
          </a:lstStyle>
          <a:p>
            <a:pPr lvl="0" indent="0" algn="l" fontAlgn="base"/>
            <a:r>
              <a:rPr sz="900" b="0" i="0" u="none" strike="noStrike" dirty="0">
                <a:solidFill>
                  <a:srgbClr val="FFFFFF"/>
                </a:solidFill>
                <a:latin typeface="Arial Narrow"/>
              </a:rPr>
              <a:t>Line Up 19|20 // Nordic // </a:t>
            </a:r>
            <a:r>
              <a:rPr lang="ru-RU" sz="900" b="0" i="0" u="none" strike="noStrike" dirty="0" smtClean="0">
                <a:solidFill>
                  <a:srgbClr val="FFFFFF"/>
                </a:solidFill>
                <a:latin typeface="Arial Narrow"/>
              </a:rPr>
              <a:t>Лыжные крепления</a:t>
            </a:r>
            <a:r>
              <a:rPr sz="900" b="0" i="0" u="none" strike="noStrike" dirty="0" smtClean="0">
                <a:solidFill>
                  <a:srgbClr val="FFFFFF"/>
                </a:solidFill>
                <a:latin typeface="Arial Narrow"/>
              </a:rPr>
              <a:t> </a:t>
            </a:r>
            <a:r>
              <a:rPr sz="900" b="0" i="0" u="none" strike="noStrike" dirty="0">
                <a:solidFill>
                  <a:srgbClr val="FFFFFF"/>
                </a:solidFill>
                <a:latin typeface="Arial Narrow"/>
              </a:rPr>
              <a:t>// Race Skating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361950" y="374249"/>
            <a:ext cx="8276654" cy="2857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620713" algn="l"/>
              </a:tabLst>
            </a:lvl1pPr>
          </a:lstStyle>
          <a:p>
            <a:pPr lvl="0" indent="0" algn="l" fontAlgn="base"/>
            <a:r>
              <a:rPr sz="2800" b="1" i="0" u="none" strike="noStrike">
                <a:solidFill>
                  <a:srgbClr val="000000"/>
                </a:solidFill>
                <a:latin typeface="Arial Narrow"/>
              </a:rPr>
              <a:t>RACE PRO SKATE IFP BLACK/YELLOW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361950" y="2025981"/>
            <a:ext cx="3879232" cy="2447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620713" algn="l"/>
              </a:tabLst>
            </a:lvl1pPr>
          </a:lstStyle>
          <a:p>
            <a:pPr lvl="0" indent="0" algn="l" fontAlgn="base"/>
            <a:r>
              <a:rPr sz="1000" b="1" i="0" u="none" strike="noStrike">
                <a:solidFill>
                  <a:srgbClr val="000000"/>
                </a:solidFill>
                <a:latin typeface="Arial Narrow"/>
              </a:rPr>
              <a:t>RACE PRO SKATE IFP BLACK/YELLOW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361950" y="3418618"/>
            <a:ext cx="3879232" cy="2447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620713" algn="l"/>
              </a:tabLst>
            </a:lvl1pPr>
          </a:lstStyle>
          <a:p>
            <a:pPr lvl="0" indent="0" algn="l" fontAlgn="base"/>
            <a:r>
              <a:rPr lang="ru-RU" sz="1000" b="1" i="0" u="none" strike="noStrike" dirty="0" smtClean="0">
                <a:solidFill>
                  <a:srgbClr val="000000"/>
                </a:solidFill>
                <a:latin typeface="Arial Narrow"/>
              </a:rPr>
              <a:t>ТЕХНОЛОГИИ</a:t>
            </a:r>
            <a:endParaRPr sz="1000" b="1" i="0" u="none" strike="noStrike" dirty="0">
              <a:solidFill>
                <a:srgbClr val="000000"/>
              </a:solidFill>
              <a:latin typeface="Arial Narrow"/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3238691" y="2025981"/>
            <a:ext cx="3879232" cy="2447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620713" algn="l"/>
              </a:tabLst>
            </a:lvl1pPr>
          </a:lstStyle>
          <a:p>
            <a:pPr lvl="0" indent="0" algn="l" fontAlgn="base"/>
            <a:r>
              <a:rPr lang="ru-RU" sz="1000" b="1" i="0" u="none" strike="noStrike" dirty="0" smtClean="0">
                <a:solidFill>
                  <a:srgbClr val="000000"/>
                </a:solidFill>
                <a:latin typeface="Arial Narrow"/>
              </a:rPr>
              <a:t>ПРЕИМУЩЕСТВА ДЛЯ ПОТРЕБИТЕЛЕЙ</a:t>
            </a:r>
            <a:endParaRPr sz="1000" b="1" i="0" u="none" strike="noStrike" dirty="0">
              <a:solidFill>
                <a:srgbClr val="000000"/>
              </a:solidFill>
              <a:latin typeface="Arial Narrow"/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3238691" y="3418618"/>
            <a:ext cx="3879232" cy="2447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620713" algn="l"/>
              </a:tabLst>
            </a:lvl1pPr>
          </a:lstStyle>
          <a:p>
            <a:pPr lvl="0" indent="0" algn="l" fontAlgn="base"/>
            <a:r>
              <a:rPr lang="ru-RU" sz="1000" b="1" i="0" u="none" strike="noStrike" dirty="0" smtClean="0">
                <a:solidFill>
                  <a:srgbClr val="000000"/>
                </a:solidFill>
                <a:latin typeface="Arial Narrow"/>
              </a:rPr>
              <a:t>ОСНОВНЫЕ ТЕХНОЛОГИИ</a:t>
            </a:r>
            <a:endParaRPr sz="1000" b="1" i="0" u="none" strike="noStrike" dirty="0">
              <a:solidFill>
                <a:srgbClr val="000000"/>
              </a:solidFill>
              <a:latin typeface="Arial Narrow"/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6117527" y="2025981"/>
            <a:ext cx="3879232" cy="2447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620713" algn="l"/>
              </a:tabLst>
            </a:lvl1pPr>
          </a:lstStyle>
          <a:p>
            <a:pPr lvl="0" indent="0" algn="l" fontAlgn="base"/>
            <a:r>
              <a:rPr lang="ru-RU" sz="1000" b="1" i="0" u="none" strike="noStrike" dirty="0" smtClean="0">
                <a:solidFill>
                  <a:srgbClr val="000000"/>
                </a:solidFill>
                <a:latin typeface="Arial Narrow"/>
              </a:rPr>
              <a:t>ИНФОРМАЦИЯ</a:t>
            </a:r>
            <a:endParaRPr sz="1000" b="1" i="0" u="none" strike="noStrike" dirty="0">
              <a:solidFill>
                <a:srgbClr val="000000"/>
              </a:solidFill>
              <a:latin typeface="Arial Narrow"/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361950" y="2234696"/>
            <a:ext cx="2698909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620713" algn="l"/>
              </a:tabLst>
            </a:lvl1pPr>
          </a:lstStyle>
          <a:p>
            <a:pPr lvl="0" fontAlgn="base">
              <a:lnSpc>
                <a:spcPts val="1000"/>
              </a:lnSpc>
            </a:pPr>
            <a:r>
              <a:rPr lang="ru-RU" sz="900" dirty="0">
                <a:solidFill>
                  <a:srgbClr val="000000"/>
                </a:solidFill>
                <a:latin typeface="Arial Narrow"/>
              </a:rPr>
              <a:t>Профессиональные гоночные крепления для конькового хода для лыж с платформой IFP. Крепления </a:t>
            </a:r>
            <a:r>
              <a:rPr lang="ru-RU" sz="900" dirty="0" err="1">
                <a:solidFill>
                  <a:srgbClr val="000000"/>
                </a:solidFill>
                <a:latin typeface="Arial Narrow"/>
              </a:rPr>
              <a:t>Turnamic</a:t>
            </a:r>
            <a:r>
              <a:rPr lang="ru-RU" sz="900" dirty="0">
                <a:solidFill>
                  <a:srgbClr val="000000"/>
                </a:solidFill>
                <a:latin typeface="Arial Narrow"/>
              </a:rPr>
              <a:t> созданы для максимальной скорости, их легко устанавливать и просто регулировать.</a:t>
            </a:r>
          </a:p>
        </p:txBody>
      </p:sp>
      <p:sp>
        <p:nvSpPr>
          <p:cNvPr id="15" name="Textfeld 14"/>
          <p:cNvSpPr txBox="1"/>
          <p:nvPr/>
        </p:nvSpPr>
        <p:spPr>
          <a:xfrm>
            <a:off x="3238691" y="2234696"/>
            <a:ext cx="269890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620713" algn="l"/>
              </a:tabLst>
            </a:lvl1pPr>
          </a:lstStyle>
          <a:p>
            <a:pPr marL="171450" indent="-171450">
              <a:lnSpc>
                <a:spcPts val="1000"/>
              </a:lnSpc>
              <a:buFont typeface="Wingdings" charset="2"/>
              <a:buChar char="§"/>
            </a:pPr>
            <a:r>
              <a:rPr lang="ru-RU" sz="900" b="0" i="0" u="none" strike="noStrike" dirty="0" smtClean="0">
                <a:solidFill>
                  <a:srgbClr val="000000"/>
                </a:solidFill>
                <a:latin typeface="Arial Narrow"/>
              </a:rPr>
              <a:t>Установка и регулировка без инструментов</a:t>
            </a:r>
            <a:r>
              <a:rPr sz="900" b="0" i="0" u="none" strike="noStrike" dirty="0">
                <a:solidFill>
                  <a:srgbClr val="000000"/>
                </a:solidFill>
                <a:latin typeface="Arial Narrow"/>
              </a:rPr>
              <a:t>
</a:t>
            </a:r>
            <a:r>
              <a:rPr lang="ru-RU" sz="900" b="0" i="0" u="none" strike="noStrike" dirty="0" smtClean="0">
                <a:solidFill>
                  <a:srgbClr val="000000"/>
                </a:solidFill>
                <a:latin typeface="Arial Narrow"/>
              </a:rPr>
              <a:t>Прямая передача энергии</a:t>
            </a:r>
            <a:r>
              <a:rPr sz="900" b="0" i="0" u="none" strike="noStrike" dirty="0">
                <a:solidFill>
                  <a:srgbClr val="000000"/>
                </a:solidFill>
                <a:latin typeface="Arial Narrow"/>
              </a:rPr>
              <a:t>
</a:t>
            </a:r>
            <a:r>
              <a:rPr lang="ru-RU" sz="900" b="0" i="0" u="none" strike="noStrike" dirty="0" smtClean="0">
                <a:solidFill>
                  <a:srgbClr val="000000"/>
                </a:solidFill>
                <a:latin typeface="Arial Narrow"/>
              </a:rPr>
              <a:t>Ручное </a:t>
            </a:r>
            <a:r>
              <a:rPr lang="ru-RU" sz="900" b="0" i="0" u="none" strike="noStrike" dirty="0" err="1" smtClean="0">
                <a:solidFill>
                  <a:srgbClr val="000000"/>
                </a:solidFill>
                <a:latin typeface="Arial Narrow"/>
              </a:rPr>
              <a:t>встёгивание</a:t>
            </a:r>
            <a:r>
              <a:rPr lang="ru-RU" sz="900" b="0" i="0" u="none" strike="noStrike" dirty="0" smtClean="0">
                <a:solidFill>
                  <a:srgbClr val="000000"/>
                </a:solidFill>
                <a:latin typeface="Arial Narrow"/>
              </a:rPr>
              <a:t> и выстегивание</a:t>
            </a:r>
            <a:endParaRPr sz="900" b="0" i="0" u="none" strike="noStrike" dirty="0">
              <a:solidFill>
                <a:srgbClr val="000000"/>
              </a:solidFill>
              <a:latin typeface="Arial Narrow"/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6117527" y="2234696"/>
            <a:ext cx="2698909" cy="7335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900000" algn="l"/>
              </a:tabLst>
            </a:lvl1pPr>
          </a:lstStyle>
          <a:p>
            <a:pPr lvl="0" indent="0" algn="l" fontAlgn="base">
              <a:lnSpc>
                <a:spcPts val="1000"/>
              </a:lnSpc>
            </a:pPr>
            <a:r>
              <a:rPr lang="ru-RU" sz="900" b="0" i="0" u="none" strike="noStrike" dirty="0" smtClean="0">
                <a:solidFill>
                  <a:srgbClr val="000000"/>
                </a:solidFill>
                <a:latin typeface="Arial Narrow"/>
              </a:rPr>
              <a:t>Артикул:</a:t>
            </a:r>
            <a:r>
              <a:rPr sz="900" b="0" i="0" u="none" strike="noStrike" dirty="0">
                <a:solidFill>
                  <a:srgbClr val="000000"/>
                </a:solidFill>
                <a:latin typeface="Arial Narrow"/>
              </a:rPr>
              <a:t>	S50019
</a:t>
            </a:r>
            <a:r>
              <a:rPr lang="ru-RU" sz="900" b="0" i="0" u="none" strike="noStrike" dirty="0" smtClean="0">
                <a:solidFill>
                  <a:srgbClr val="000000"/>
                </a:solidFill>
                <a:latin typeface="Arial Narrow"/>
              </a:rPr>
              <a:t>Флексор:</a:t>
            </a:r>
            <a:r>
              <a:rPr sz="900" b="0" i="0" u="none" strike="noStrike" dirty="0">
                <a:solidFill>
                  <a:srgbClr val="000000"/>
                </a:solidFill>
                <a:latin typeface="Arial Narrow"/>
              </a:rPr>
              <a:t>	Skate
</a:t>
            </a:r>
            <a:r>
              <a:rPr lang="ru-RU" sz="900" b="0" i="0" u="none" strike="noStrike" dirty="0" smtClean="0">
                <a:solidFill>
                  <a:srgbClr val="000000"/>
                </a:solidFill>
                <a:latin typeface="Arial Narrow"/>
              </a:rPr>
              <a:t>Фиксация:</a:t>
            </a:r>
            <a:r>
              <a:rPr sz="900" b="0" i="0" u="none" strike="noStrike" dirty="0">
                <a:solidFill>
                  <a:srgbClr val="000000"/>
                </a:solidFill>
                <a:latin typeface="Arial Narrow"/>
              </a:rPr>
              <a:t>	</a:t>
            </a:r>
            <a:r>
              <a:rPr lang="ru-RU" sz="900" b="0" i="0" u="none" strike="noStrike" dirty="0" smtClean="0">
                <a:solidFill>
                  <a:srgbClr val="000000"/>
                </a:solidFill>
                <a:latin typeface="Arial Narrow"/>
              </a:rPr>
              <a:t>ручная</a:t>
            </a:r>
            <a:r>
              <a:rPr sz="900" b="0" i="0" u="none" strike="noStrike" dirty="0">
                <a:solidFill>
                  <a:srgbClr val="000000"/>
                </a:solidFill>
                <a:latin typeface="Arial Narrow"/>
              </a:rPr>
              <a:t>
</a:t>
            </a:r>
            <a:r>
              <a:rPr lang="ru-RU" sz="900" b="0" i="0" u="none" strike="noStrike" dirty="0" smtClean="0">
                <a:solidFill>
                  <a:srgbClr val="000000"/>
                </a:solidFill>
                <a:latin typeface="Arial Narrow"/>
              </a:rPr>
              <a:t>Вес:</a:t>
            </a:r>
            <a:r>
              <a:rPr sz="900" b="0" i="0" u="none" strike="noStrike" dirty="0">
                <a:solidFill>
                  <a:srgbClr val="000000"/>
                </a:solidFill>
                <a:latin typeface="Arial Narrow"/>
              </a:rPr>
              <a:t>	</a:t>
            </a:r>
            <a:r>
              <a:rPr sz="900" b="0" i="0" u="none" strike="noStrike" dirty="0" smtClean="0">
                <a:solidFill>
                  <a:srgbClr val="000000"/>
                </a:solidFill>
                <a:latin typeface="Arial Narrow"/>
              </a:rPr>
              <a:t>200 g</a:t>
            </a:r>
            <a:r>
              <a:rPr sz="900" b="0" i="0" u="none" strike="noStrike" dirty="0">
                <a:solidFill>
                  <a:srgbClr val="000000"/>
                </a:solidFill>
                <a:latin typeface="Arial Narrow"/>
              </a:rPr>
              <a:t>
</a:t>
            </a:r>
          </a:p>
        </p:txBody>
      </p:sp>
      <p:sp>
        <p:nvSpPr>
          <p:cNvPr id="17" name="Textfeld 16"/>
          <p:cNvSpPr txBox="1"/>
          <p:nvPr/>
        </p:nvSpPr>
        <p:spPr>
          <a:xfrm>
            <a:off x="361950" y="3627333"/>
            <a:ext cx="2698909" cy="8572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620713" algn="l"/>
              </a:tabLst>
            </a:lvl1pPr>
          </a:lstStyle>
          <a:p>
            <a:pPr marL="171450" indent="-171450">
              <a:lnSpc>
                <a:spcPts val="1000"/>
              </a:lnSpc>
              <a:buFont typeface="Wingdings" charset="2"/>
              <a:buChar char="§"/>
            </a:pPr>
            <a:r>
              <a:rPr sz="900" b="0" i="0" u="none" strike="noStrike">
                <a:solidFill>
                  <a:srgbClr val="000000"/>
                </a:solidFill>
                <a:latin typeface="Arial Narrow"/>
              </a:rPr>
              <a:t>Turn Lock
Double Lock Slider
Flow Flex
Heel Pre-adjust
Low Profile
Torsion-proofed body
Skating Flexor
Stabilizer
Tool Free</a:t>
            </a:r>
          </a:p>
        </p:txBody>
      </p:sp>
      <p:sp>
        <p:nvSpPr>
          <p:cNvPr id="18" name="Textfeld 17"/>
          <p:cNvSpPr txBox="1"/>
          <p:nvPr/>
        </p:nvSpPr>
        <p:spPr>
          <a:xfrm>
            <a:off x="3238691" y="3627333"/>
            <a:ext cx="2698909" cy="8572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900000" algn="l"/>
              </a:tabLst>
            </a:lvl1pPr>
          </a:lstStyle>
          <a:p>
            <a:pPr lvl="0" indent="0" algn="l" fontAlgn="base">
              <a:lnSpc>
                <a:spcPts val="1000"/>
              </a:lnSpc>
            </a:pPr>
            <a:endParaRPr/>
          </a:p>
        </p:txBody>
      </p:sp>
      <p:sp>
        <p:nvSpPr>
          <p:cNvPr id="19" name="Textfeld 18"/>
          <p:cNvSpPr txBox="1"/>
          <p:nvPr/>
        </p:nvSpPr>
        <p:spPr>
          <a:xfrm>
            <a:off x="3947779" y="3619500"/>
            <a:ext cx="857250" cy="142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620713" algn="l"/>
              </a:tabLst>
            </a:lvl1pPr>
          </a:lstStyle>
          <a:p>
            <a:pPr lvl="0" indent="0" algn="l" fontAlgn="base"/>
            <a:r>
              <a:rPr sz="800" b="0" i="0" u="none" strike="noStrike">
                <a:solidFill>
                  <a:srgbClr val="000000"/>
                </a:solidFill>
                <a:latin typeface="Arial Narrow"/>
              </a:rPr>
              <a:t>RACE CODE</a:t>
            </a:r>
          </a:p>
        </p:txBody>
      </p:sp>
      <p:sp>
        <p:nvSpPr>
          <p:cNvPr id="20" name="Textfeld 19"/>
          <p:cNvSpPr txBox="1"/>
          <p:nvPr/>
        </p:nvSpPr>
        <p:spPr>
          <a:xfrm>
            <a:off x="5424154" y="3619500"/>
            <a:ext cx="857250" cy="142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620713" algn="l"/>
              </a:tabLst>
            </a:lvl1pPr>
          </a:lstStyle>
          <a:p>
            <a:pPr lvl="0" indent="0" algn="l" fontAlgn="base"/>
            <a:r>
              <a:rPr sz="800" b="0" i="0" u="none" strike="noStrike">
                <a:solidFill>
                  <a:srgbClr val="000000"/>
                </a:solidFill>
                <a:latin typeface="Arial Narrow"/>
              </a:rPr>
              <a:t>Turn Lock</a:t>
            </a:r>
          </a:p>
        </p:txBody>
      </p:sp>
      <p:sp>
        <p:nvSpPr>
          <p:cNvPr id="21" name="Textfeld 20"/>
          <p:cNvSpPr txBox="1"/>
          <p:nvPr/>
        </p:nvSpPr>
        <p:spPr>
          <a:xfrm>
            <a:off x="3947779" y="4238625"/>
            <a:ext cx="857250" cy="142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620713" algn="l"/>
              </a:tabLst>
            </a:lvl1pPr>
          </a:lstStyle>
          <a:p>
            <a:pPr lvl="0" indent="0" algn="l" fontAlgn="base"/>
            <a:r>
              <a:rPr sz="800" b="0" i="0" u="none" strike="noStrike">
                <a:solidFill>
                  <a:srgbClr val="000000"/>
                </a:solidFill>
                <a:latin typeface="Arial Narrow"/>
              </a:rPr>
              <a:t>Tool Free</a:t>
            </a:r>
          </a:p>
        </p:txBody>
      </p:sp>
      <p:sp>
        <p:nvSpPr>
          <p:cNvPr id="22" name="Textfeld 21"/>
          <p:cNvSpPr txBox="1"/>
          <p:nvPr/>
        </p:nvSpPr>
        <p:spPr>
          <a:xfrm>
            <a:off x="5424154" y="4238625"/>
            <a:ext cx="857250" cy="142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620713" algn="l"/>
              </a:tabLst>
            </a:lvl1pPr>
          </a:lstStyle>
          <a:p>
            <a:pPr lvl="0" indent="0" algn="l" fontAlgn="base"/>
            <a:r>
              <a:rPr sz="800" b="0" i="0" u="none" strike="noStrike">
                <a:solidFill>
                  <a:srgbClr val="000000"/>
                </a:solidFill>
                <a:latin typeface="Arial Narrow"/>
              </a:rPr>
              <a:t>Double Lock Slider</a:t>
            </a: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7763924" y="1229317"/>
            <a:ext cx="1052512" cy="378619"/>
          </a:xfrm>
          <a:prstGeom prst="roundRect">
            <a:avLst/>
          </a:prstGeom>
          <a:noFill/>
          <a:ln w="31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ru-RU" dirty="0" smtClean="0"/>
              <a:t>5</a:t>
            </a:r>
            <a:r>
              <a:rPr lang="en-US" dirty="0" smtClean="0"/>
              <a:t>3</a:t>
            </a:r>
            <a:r>
              <a:rPr lang="ru-RU" dirty="0" smtClean="0"/>
              <a:t>00</a:t>
            </a:r>
            <a:r>
              <a:rPr lang="en-US" dirty="0" smtClean="0"/>
              <a:t> P </a:t>
            </a:r>
            <a:endParaRPr lang="ru-RU" dirty="0">
              <a:solidFill>
                <a:srgbClr val="2E2056"/>
              </a:solidFill>
              <a:latin typeface="Helvetica" charset="-52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9725" y="1204048"/>
            <a:ext cx="5808052" cy="571500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361950" y="4897620"/>
            <a:ext cx="827665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620713" algn="l"/>
              </a:tabLst>
            </a:lvl1pPr>
          </a:lstStyle>
          <a:p>
            <a:pPr lvl="0" indent="0" algn="l" fontAlgn="base"/>
            <a:r>
              <a:rPr sz="900" b="0" i="0" u="none" strike="noStrike" dirty="0">
                <a:solidFill>
                  <a:srgbClr val="FFFFFF"/>
                </a:solidFill>
                <a:latin typeface="Arial Narrow"/>
              </a:rPr>
              <a:t>Line Up 19|20 // Nordic // </a:t>
            </a:r>
            <a:r>
              <a:rPr lang="ru-RU" sz="900" b="0" i="0" u="none" strike="noStrike" dirty="0" smtClean="0">
                <a:solidFill>
                  <a:srgbClr val="FFFFFF"/>
                </a:solidFill>
                <a:latin typeface="Arial Narrow"/>
              </a:rPr>
              <a:t>Лыжные крепления</a:t>
            </a:r>
            <a:r>
              <a:rPr sz="900" b="0" i="0" u="none" strike="noStrike" dirty="0" smtClean="0">
                <a:solidFill>
                  <a:srgbClr val="FFFFFF"/>
                </a:solidFill>
                <a:latin typeface="Arial Narrow"/>
              </a:rPr>
              <a:t> </a:t>
            </a:r>
            <a:r>
              <a:rPr sz="900" b="0" i="0" u="none" strike="noStrike" dirty="0">
                <a:solidFill>
                  <a:srgbClr val="FFFFFF"/>
                </a:solidFill>
                <a:latin typeface="Arial Narrow"/>
              </a:rPr>
              <a:t>// </a:t>
            </a:r>
            <a:r>
              <a:rPr lang="ru-RU" sz="900" b="0" i="0" u="none" strike="noStrike" dirty="0" smtClean="0">
                <a:solidFill>
                  <a:srgbClr val="FFFFFF"/>
                </a:solidFill>
                <a:latin typeface="Arial Narrow"/>
              </a:rPr>
              <a:t>Аксессуары</a:t>
            </a:r>
            <a:endParaRPr sz="900" b="0" i="0" u="none" strike="noStrike" dirty="0">
              <a:solidFill>
                <a:srgbClr val="FFFFFF"/>
              </a:solidFill>
              <a:latin typeface="Arial Narrow"/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361950" y="374249"/>
            <a:ext cx="82766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620713" algn="l"/>
              </a:tabLst>
            </a:lvl1pPr>
          </a:lstStyle>
          <a:p>
            <a:pPr lvl="0" fontAlgn="base"/>
            <a:r>
              <a:rPr lang="ru-RU" sz="2800" b="1" dirty="0">
                <a:solidFill>
                  <a:srgbClr val="000000"/>
                </a:solidFill>
                <a:latin typeface="Arial Narrow"/>
              </a:rPr>
              <a:t>ДЕМОПЛАСТИНА</a:t>
            </a:r>
            <a:r>
              <a:rPr sz="2800" b="1" i="0" u="none" strike="noStrike" dirty="0" smtClean="0">
                <a:solidFill>
                  <a:srgbClr val="000000"/>
                </a:solidFill>
                <a:latin typeface="Arial Narrow"/>
              </a:rPr>
              <a:t> </a:t>
            </a:r>
            <a:r>
              <a:rPr sz="2800" b="1" i="0" u="none" strike="noStrike" dirty="0">
                <a:solidFill>
                  <a:srgbClr val="000000"/>
                </a:solidFill>
                <a:latin typeface="Arial Narrow"/>
              </a:rPr>
              <a:t>IFP JR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361950" y="2025981"/>
            <a:ext cx="387923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620713" algn="l"/>
              </a:tabLst>
            </a:lvl1pPr>
          </a:lstStyle>
          <a:p>
            <a:pPr lvl="0" fontAlgn="base"/>
            <a:r>
              <a:rPr lang="ru-RU" sz="1000" b="1" dirty="0">
                <a:solidFill>
                  <a:srgbClr val="000000"/>
                </a:solidFill>
                <a:latin typeface="Arial Narrow"/>
              </a:rPr>
              <a:t>ДЕМОПЛАСТИНА</a:t>
            </a:r>
            <a:r>
              <a:rPr sz="1000" b="1" i="0" u="none" strike="noStrike" dirty="0" smtClean="0">
                <a:solidFill>
                  <a:srgbClr val="000000"/>
                </a:solidFill>
                <a:latin typeface="Arial Narrow"/>
              </a:rPr>
              <a:t> </a:t>
            </a:r>
            <a:r>
              <a:rPr sz="1000" b="1" i="0" u="none" strike="noStrike" dirty="0">
                <a:solidFill>
                  <a:srgbClr val="000000"/>
                </a:solidFill>
                <a:latin typeface="Arial Narrow"/>
              </a:rPr>
              <a:t>IFP JR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3238691" y="2025981"/>
            <a:ext cx="3879232" cy="2447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620713" algn="l"/>
              </a:tabLst>
            </a:lvl1pPr>
          </a:lstStyle>
          <a:p>
            <a:pPr lvl="0" indent="0" algn="l" fontAlgn="base"/>
            <a:r>
              <a:rPr lang="ru-RU" sz="1000" b="1" i="0" u="none" strike="noStrike" dirty="0" smtClean="0">
                <a:solidFill>
                  <a:srgbClr val="000000"/>
                </a:solidFill>
                <a:latin typeface="Arial Narrow"/>
              </a:rPr>
              <a:t>ПРЕИМУЩЕСТВА ДЛЯ ПОТРЕБИТЕЛЕЙ</a:t>
            </a:r>
            <a:endParaRPr sz="1000" b="1" i="0" u="none" strike="noStrike" dirty="0">
              <a:solidFill>
                <a:srgbClr val="000000"/>
              </a:solidFill>
              <a:latin typeface="Arial Narrow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6117527" y="2025981"/>
            <a:ext cx="3879232" cy="2447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620713" algn="l"/>
              </a:tabLst>
            </a:lvl1pPr>
          </a:lstStyle>
          <a:p>
            <a:pPr lvl="0" indent="0" algn="l" fontAlgn="base"/>
            <a:r>
              <a:rPr lang="ru-RU" sz="1000" b="1" i="0" u="none" strike="noStrike" dirty="0" smtClean="0">
                <a:solidFill>
                  <a:srgbClr val="000000"/>
                </a:solidFill>
                <a:latin typeface="Arial Narrow"/>
              </a:rPr>
              <a:t>ИНФОРМАЦИЯ</a:t>
            </a:r>
            <a:endParaRPr sz="1000" b="1" i="0" u="none" strike="noStrike" dirty="0">
              <a:solidFill>
                <a:srgbClr val="000000"/>
              </a:solidFill>
              <a:latin typeface="Arial Narrow"/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361950" y="2234696"/>
            <a:ext cx="269890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620713" algn="l"/>
              </a:tabLst>
            </a:lvl1pPr>
          </a:lstStyle>
          <a:p>
            <a:pPr lvl="0" fontAlgn="base">
              <a:lnSpc>
                <a:spcPts val="1000"/>
              </a:lnSpc>
            </a:pPr>
            <a:r>
              <a:rPr lang="ru-RU" sz="900" dirty="0" err="1">
                <a:solidFill>
                  <a:srgbClr val="000000"/>
                </a:solidFill>
                <a:latin typeface="Arial Narrow"/>
              </a:rPr>
              <a:t>Демопластина</a:t>
            </a:r>
            <a:r>
              <a:rPr lang="ru-RU" sz="900" dirty="0">
                <a:solidFill>
                  <a:srgbClr val="000000"/>
                </a:solidFill>
                <a:latin typeface="Arial Narrow"/>
              </a:rPr>
              <a:t> IFP JR (</a:t>
            </a:r>
            <a:r>
              <a:rPr lang="ru-RU" sz="900" dirty="0" err="1">
                <a:solidFill>
                  <a:srgbClr val="000000"/>
                </a:solidFill>
                <a:latin typeface="Arial Narrow"/>
              </a:rPr>
              <a:t>Integrated</a:t>
            </a:r>
            <a:r>
              <a:rPr lang="ru-RU" sz="900" dirty="0">
                <a:solidFill>
                  <a:srgbClr val="000000"/>
                </a:solidFill>
                <a:latin typeface="Arial Narrow"/>
              </a:rPr>
              <a:t> </a:t>
            </a:r>
            <a:r>
              <a:rPr lang="ru-RU" sz="900" dirty="0" err="1">
                <a:solidFill>
                  <a:srgbClr val="000000"/>
                </a:solidFill>
                <a:latin typeface="Arial Narrow"/>
              </a:rPr>
              <a:t>Fixation</a:t>
            </a:r>
            <a:r>
              <a:rPr lang="ru-RU" sz="900" dirty="0">
                <a:solidFill>
                  <a:srgbClr val="000000"/>
                </a:solidFill>
                <a:latin typeface="Arial Narrow"/>
              </a:rPr>
              <a:t> </a:t>
            </a:r>
            <a:r>
              <a:rPr lang="ru-RU" sz="900" dirty="0" err="1">
                <a:solidFill>
                  <a:srgbClr val="000000"/>
                </a:solidFill>
                <a:latin typeface="Arial Narrow"/>
              </a:rPr>
              <a:t>Plate</a:t>
            </a:r>
            <a:r>
              <a:rPr lang="ru-RU" sz="900" dirty="0">
                <a:solidFill>
                  <a:srgbClr val="000000"/>
                </a:solidFill>
                <a:latin typeface="Arial Narrow"/>
              </a:rPr>
              <a:t>) для презентации и демонстрации креплений </a:t>
            </a:r>
            <a:r>
              <a:rPr lang="ru-RU" sz="900" dirty="0" err="1">
                <a:solidFill>
                  <a:srgbClr val="000000"/>
                </a:solidFill>
                <a:latin typeface="Arial Narrow"/>
              </a:rPr>
              <a:t>Turnamic</a:t>
            </a:r>
            <a:r>
              <a:rPr lang="ru-RU" sz="900" dirty="0">
                <a:solidFill>
                  <a:srgbClr val="000000"/>
                </a:solidFill>
                <a:latin typeface="Arial Narrow"/>
              </a:rPr>
              <a:t>. Удобно использовать для образцов в магазинах.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3238691" y="2234696"/>
            <a:ext cx="2698909" cy="8572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620713" algn="l"/>
              </a:tabLst>
            </a:lvl1pPr>
          </a:lstStyle>
          <a:p>
            <a:pPr lvl="0" indent="0" algn="l" fontAlgn="base">
              <a:lnSpc>
                <a:spcPts val="1000"/>
              </a:lnSpc>
            </a:pPr>
            <a:endParaRPr/>
          </a:p>
        </p:txBody>
      </p:sp>
      <p:sp>
        <p:nvSpPr>
          <p:cNvPr id="12" name="Textfeld 11"/>
          <p:cNvSpPr txBox="1"/>
          <p:nvPr/>
        </p:nvSpPr>
        <p:spPr>
          <a:xfrm>
            <a:off x="6117527" y="2234696"/>
            <a:ext cx="2698909" cy="3488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900000" algn="l"/>
              </a:tabLst>
            </a:lvl1pPr>
          </a:lstStyle>
          <a:p>
            <a:pPr lvl="0" indent="0" algn="l" fontAlgn="base">
              <a:lnSpc>
                <a:spcPts val="1000"/>
              </a:lnSpc>
            </a:pPr>
            <a:r>
              <a:rPr lang="ru-RU" sz="900" b="0" i="0" u="none" strike="noStrike" dirty="0" smtClean="0">
                <a:solidFill>
                  <a:srgbClr val="000000"/>
                </a:solidFill>
                <a:latin typeface="Arial Narrow"/>
              </a:rPr>
              <a:t>Артикул:</a:t>
            </a:r>
            <a:r>
              <a:rPr sz="900" b="0" i="0" u="none" strike="noStrike" dirty="0">
                <a:solidFill>
                  <a:srgbClr val="000000"/>
                </a:solidFill>
                <a:latin typeface="Arial Narrow"/>
              </a:rPr>
              <a:t>	S90517
</a:t>
            </a:r>
          </a:p>
        </p:txBody>
      </p:sp>
      <p:sp>
        <p:nvSpPr>
          <p:cNvPr id="13" name="Textfeld 12"/>
          <p:cNvSpPr txBox="1"/>
          <p:nvPr/>
        </p:nvSpPr>
        <p:spPr>
          <a:xfrm>
            <a:off x="361950" y="3627333"/>
            <a:ext cx="2698909" cy="8572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620713" algn="l"/>
              </a:tabLst>
            </a:lvl1pPr>
          </a:lstStyle>
          <a:p>
            <a:pPr lvl="0" indent="0" algn="l" fontAlgn="base">
              <a:lnSpc>
                <a:spcPts val="1000"/>
              </a:lnSpc>
            </a:pPr>
            <a:endParaRPr/>
          </a:p>
        </p:txBody>
      </p:sp>
      <p:sp>
        <p:nvSpPr>
          <p:cNvPr id="14" name="Textfeld 13"/>
          <p:cNvSpPr txBox="1"/>
          <p:nvPr/>
        </p:nvSpPr>
        <p:spPr>
          <a:xfrm>
            <a:off x="3238691" y="3627333"/>
            <a:ext cx="2698909" cy="8572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900000" algn="l"/>
              </a:tabLst>
            </a:lvl1pPr>
          </a:lstStyle>
          <a:p>
            <a:pPr lvl="0" indent="0" algn="l" fontAlgn="base">
              <a:lnSpc>
                <a:spcPts val="1000"/>
              </a:lnSpc>
            </a:pPr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extfeld 1"/>
          <p:cNvSpPr txBox="1"/>
          <p:nvPr/>
        </p:nvSpPr>
        <p:spPr>
          <a:xfrm>
            <a:off x="359855" y="3814458"/>
            <a:ext cx="8744464" cy="669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620713" algn="l"/>
              </a:tabLst>
            </a:lvl1pPr>
          </a:lstStyle>
          <a:p>
            <a:pPr lvl="0" indent="0" algn="l" fontAlgn="base">
              <a:lnSpc>
                <a:spcPts val="4500"/>
              </a:lnSpc>
            </a:pPr>
            <a:r>
              <a:rPr lang="ru-RU" sz="4500" b="1" i="0" u="none" strike="noStrike" dirty="0" smtClean="0">
                <a:solidFill>
                  <a:srgbClr val="FFFFFF"/>
                </a:solidFill>
                <a:latin typeface="Arial Narrow"/>
              </a:rPr>
              <a:t>ЛЫЖЕРОЛЛЕРЫ</a:t>
            </a:r>
            <a:endParaRPr sz="4500" b="1" i="0" u="none" strike="noStrike" dirty="0">
              <a:solidFill>
                <a:srgbClr val="FFFFFF"/>
              </a:solidFill>
              <a:latin typeface="Arial Narrow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359855" y="4419013"/>
            <a:ext cx="8744464" cy="9525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620713" algn="l"/>
              </a:tabLst>
            </a:lvl1pPr>
          </a:lstStyle>
          <a:p>
            <a:pPr lvl="0" indent="0" algn="l" fontAlgn="base"/>
            <a:r>
              <a:rPr sz="2000" b="0" i="0" u="none" strike="noStrike">
                <a:solidFill>
                  <a:srgbClr val="D1DA22"/>
                </a:solidFill>
                <a:latin typeface="Arial Narrow"/>
              </a:rPr>
              <a:t>SEASON 19|20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rafik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9725" y="1099273"/>
            <a:ext cx="5808052" cy="781050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8654" y="3676650"/>
            <a:ext cx="476250" cy="476250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05029" y="3676650"/>
            <a:ext cx="476250" cy="476250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28654" y="4295775"/>
            <a:ext cx="476250" cy="476250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05029" y="4295775"/>
            <a:ext cx="476250" cy="476250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361950" y="4897620"/>
            <a:ext cx="827665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620713" algn="l"/>
              </a:tabLst>
            </a:lvl1pPr>
          </a:lstStyle>
          <a:p>
            <a:pPr lvl="0" indent="0" algn="l" fontAlgn="base"/>
            <a:r>
              <a:rPr sz="900" b="0" i="0" u="none" strike="noStrike" dirty="0">
                <a:solidFill>
                  <a:srgbClr val="FFFFFF"/>
                </a:solidFill>
                <a:latin typeface="Arial Narrow"/>
              </a:rPr>
              <a:t>Line Up 19|20 // Nordic // </a:t>
            </a:r>
            <a:r>
              <a:rPr lang="ru-RU" sz="900" b="0" i="0" u="none" strike="noStrike" dirty="0" smtClean="0">
                <a:solidFill>
                  <a:srgbClr val="FFFFFF"/>
                </a:solidFill>
                <a:latin typeface="Arial Narrow"/>
              </a:rPr>
              <a:t>Лыжные крепления</a:t>
            </a:r>
            <a:r>
              <a:rPr sz="900" b="0" i="0" u="none" strike="noStrike" dirty="0" smtClean="0">
                <a:solidFill>
                  <a:srgbClr val="FFFFFF"/>
                </a:solidFill>
                <a:latin typeface="Arial Narrow"/>
              </a:rPr>
              <a:t> </a:t>
            </a:r>
            <a:r>
              <a:rPr sz="900" b="0" i="0" u="none" strike="noStrike" dirty="0">
                <a:solidFill>
                  <a:srgbClr val="FFFFFF"/>
                </a:solidFill>
                <a:latin typeface="Arial Narrow"/>
              </a:rPr>
              <a:t>// </a:t>
            </a:r>
            <a:r>
              <a:rPr lang="ru-RU" sz="900" b="0" i="0" u="none" strike="noStrike" dirty="0" smtClean="0">
                <a:solidFill>
                  <a:srgbClr val="FFFFFF"/>
                </a:solidFill>
                <a:latin typeface="Arial Narrow"/>
              </a:rPr>
              <a:t>Лыжероллеры</a:t>
            </a:r>
            <a:endParaRPr sz="900" b="0" i="0" u="none" strike="noStrike" dirty="0">
              <a:solidFill>
                <a:srgbClr val="FFFFFF"/>
              </a:solidFill>
              <a:latin typeface="Arial Narrow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361950" y="374249"/>
            <a:ext cx="8276654" cy="2857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620713" algn="l"/>
              </a:tabLst>
            </a:lvl1pPr>
          </a:lstStyle>
          <a:p>
            <a:pPr lvl="0" indent="0" algn="l" fontAlgn="base"/>
            <a:r>
              <a:rPr sz="2800" b="1" i="0" u="none" strike="noStrike">
                <a:solidFill>
                  <a:srgbClr val="000000"/>
                </a:solidFill>
                <a:latin typeface="Arial Narrow"/>
              </a:rPr>
              <a:t>ROLLERSKI SKATE  BLACK YELLOW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361950" y="2025981"/>
            <a:ext cx="3879232" cy="2447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620713" algn="l"/>
              </a:tabLst>
            </a:lvl1pPr>
          </a:lstStyle>
          <a:p>
            <a:pPr lvl="0" indent="0" algn="l" fontAlgn="base"/>
            <a:r>
              <a:rPr sz="1000" b="1" i="0" u="none" strike="noStrike">
                <a:solidFill>
                  <a:srgbClr val="000000"/>
                </a:solidFill>
                <a:latin typeface="Arial Narrow"/>
              </a:rPr>
              <a:t>ROLLERSKI SKATE  BLACK YELLOW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361950" y="3418618"/>
            <a:ext cx="3879232" cy="2447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620713" algn="l"/>
              </a:tabLst>
            </a:lvl1pPr>
          </a:lstStyle>
          <a:p>
            <a:pPr lvl="0" indent="0" algn="l" fontAlgn="base"/>
            <a:r>
              <a:rPr lang="ru-RU" sz="1000" b="1" i="0" u="none" strike="noStrike" dirty="0" smtClean="0">
                <a:solidFill>
                  <a:srgbClr val="000000"/>
                </a:solidFill>
                <a:latin typeface="Arial Narrow"/>
              </a:rPr>
              <a:t>ТЕХНОЛОГИИ</a:t>
            </a:r>
            <a:endParaRPr sz="1000" b="1" i="0" u="none" strike="noStrike" dirty="0">
              <a:solidFill>
                <a:srgbClr val="000000"/>
              </a:solidFill>
              <a:latin typeface="Arial Narrow"/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3238691" y="2025981"/>
            <a:ext cx="3879232" cy="2447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620713" algn="l"/>
              </a:tabLst>
            </a:lvl1pPr>
          </a:lstStyle>
          <a:p>
            <a:pPr lvl="0" indent="0" algn="l" fontAlgn="base"/>
            <a:r>
              <a:rPr lang="ru-RU" sz="1000" b="1" i="0" u="none" strike="noStrike" dirty="0" smtClean="0">
                <a:solidFill>
                  <a:srgbClr val="000000"/>
                </a:solidFill>
                <a:latin typeface="Arial Narrow"/>
              </a:rPr>
              <a:t>ПРЕИМУЩЕСТВА ДЛЯ ПОТРЕБИТЕЛЕЙ</a:t>
            </a:r>
            <a:endParaRPr sz="1000" b="1" i="0" u="none" strike="noStrike" dirty="0">
              <a:solidFill>
                <a:srgbClr val="000000"/>
              </a:solidFill>
              <a:latin typeface="Arial Narrow"/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3238691" y="3418618"/>
            <a:ext cx="3879232" cy="2447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620713" algn="l"/>
              </a:tabLst>
            </a:lvl1pPr>
          </a:lstStyle>
          <a:p>
            <a:pPr lvl="0" indent="0" algn="l" fontAlgn="base"/>
            <a:r>
              <a:rPr lang="ru-RU" sz="1000" b="1" i="0" u="none" strike="noStrike" dirty="0" smtClean="0">
                <a:solidFill>
                  <a:srgbClr val="000000"/>
                </a:solidFill>
                <a:latin typeface="Arial Narrow"/>
              </a:rPr>
              <a:t>ОСНОВНЫЕ ТЕХНОЛОГИИ</a:t>
            </a:r>
            <a:endParaRPr sz="1000" b="1" i="0" u="none" strike="noStrike" dirty="0">
              <a:solidFill>
                <a:srgbClr val="000000"/>
              </a:solidFill>
              <a:latin typeface="Arial Narrow"/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6117527" y="2025981"/>
            <a:ext cx="3879232" cy="2447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620713" algn="l"/>
              </a:tabLst>
            </a:lvl1pPr>
          </a:lstStyle>
          <a:p>
            <a:pPr lvl="0" indent="0" algn="l" fontAlgn="base"/>
            <a:r>
              <a:rPr lang="ru-RU" sz="1000" b="1" i="0" u="none" strike="noStrike" dirty="0" smtClean="0">
                <a:solidFill>
                  <a:srgbClr val="000000"/>
                </a:solidFill>
                <a:latin typeface="Arial Narrow"/>
              </a:rPr>
              <a:t>ИНФОРМАЦИЯ</a:t>
            </a:r>
            <a:endParaRPr sz="1000" b="1" i="0" u="none" strike="noStrike" dirty="0">
              <a:solidFill>
                <a:srgbClr val="000000"/>
              </a:solidFill>
              <a:latin typeface="Arial Narrow"/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361950" y="2234696"/>
            <a:ext cx="2698909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620713" algn="l"/>
              </a:tabLst>
            </a:lvl1pPr>
          </a:lstStyle>
          <a:p>
            <a:pPr fontAlgn="base">
              <a:lnSpc>
                <a:spcPts val="1000"/>
              </a:lnSpc>
            </a:pPr>
            <a:r>
              <a:rPr lang="ru-RU" sz="900" dirty="0">
                <a:solidFill>
                  <a:srgbClr val="000000"/>
                </a:solidFill>
                <a:latin typeface="Arial Narrow"/>
              </a:rPr>
              <a:t>Специализированные коньковые крепления для лыжероллеров, устанавливаются с помощью шурупов для надежного и безопасного катания. Качественные шурупы </a:t>
            </a:r>
            <a:r>
              <a:rPr lang="ru-RU" sz="900" dirty="0" err="1">
                <a:solidFill>
                  <a:srgbClr val="000000"/>
                </a:solidFill>
                <a:latin typeface="Arial Narrow"/>
              </a:rPr>
              <a:t>Torx</a:t>
            </a:r>
            <a:r>
              <a:rPr lang="ru-RU" sz="900" dirty="0">
                <a:solidFill>
                  <a:srgbClr val="000000"/>
                </a:solidFill>
                <a:latin typeface="Arial Narrow"/>
              </a:rPr>
              <a:t> входят в комплект. </a:t>
            </a:r>
          </a:p>
        </p:txBody>
      </p:sp>
      <p:sp>
        <p:nvSpPr>
          <p:cNvPr id="15" name="Textfeld 14"/>
          <p:cNvSpPr txBox="1"/>
          <p:nvPr/>
        </p:nvSpPr>
        <p:spPr>
          <a:xfrm>
            <a:off x="3238691" y="2234696"/>
            <a:ext cx="269890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620713" algn="l"/>
              </a:tabLst>
            </a:lvl1pPr>
          </a:lstStyle>
          <a:p>
            <a:pPr marL="171450" indent="-171450">
              <a:lnSpc>
                <a:spcPts val="1000"/>
              </a:lnSpc>
              <a:buFont typeface="Wingdings" charset="2"/>
              <a:buChar char="§"/>
            </a:pPr>
            <a:r>
              <a:rPr lang="ru-RU" sz="900" dirty="0">
                <a:solidFill>
                  <a:srgbClr val="000000"/>
                </a:solidFill>
                <a:latin typeface="Arial Narrow"/>
              </a:rPr>
              <a:t>Безопасная установке, легко использовать.
Низкопрофильные
Прямая передача энергии</a:t>
            </a:r>
          </a:p>
        </p:txBody>
      </p:sp>
      <p:sp>
        <p:nvSpPr>
          <p:cNvPr id="16" name="Textfeld 15"/>
          <p:cNvSpPr txBox="1"/>
          <p:nvPr/>
        </p:nvSpPr>
        <p:spPr>
          <a:xfrm>
            <a:off x="6117527" y="2234696"/>
            <a:ext cx="2698909" cy="7335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900000" algn="l"/>
              </a:tabLst>
            </a:lvl1pPr>
          </a:lstStyle>
          <a:p>
            <a:pPr lvl="0" indent="0" algn="l" fontAlgn="base">
              <a:lnSpc>
                <a:spcPts val="1000"/>
              </a:lnSpc>
            </a:pPr>
            <a:r>
              <a:rPr lang="ru-RU" sz="900" b="0" i="0" u="none" strike="noStrike" dirty="0" smtClean="0">
                <a:solidFill>
                  <a:srgbClr val="000000"/>
                </a:solidFill>
                <a:latin typeface="Arial Narrow"/>
              </a:rPr>
              <a:t>Артикул:</a:t>
            </a:r>
            <a:r>
              <a:rPr sz="900" b="0" i="0" u="none" strike="noStrike" dirty="0">
                <a:solidFill>
                  <a:srgbClr val="000000"/>
                </a:solidFill>
                <a:latin typeface="Arial Narrow"/>
              </a:rPr>
              <a:t>	S75518
</a:t>
            </a:r>
            <a:r>
              <a:rPr lang="ru-RU" sz="900" b="0" i="0" u="none" strike="noStrike" dirty="0" smtClean="0">
                <a:solidFill>
                  <a:srgbClr val="000000"/>
                </a:solidFill>
                <a:latin typeface="Arial Narrow"/>
              </a:rPr>
              <a:t>Флексор:</a:t>
            </a:r>
            <a:r>
              <a:rPr sz="900" b="0" i="0" u="none" strike="noStrike" dirty="0">
                <a:solidFill>
                  <a:srgbClr val="000000"/>
                </a:solidFill>
                <a:latin typeface="Arial Narrow"/>
              </a:rPr>
              <a:t>	Skate
</a:t>
            </a:r>
            <a:r>
              <a:rPr lang="ru-RU" sz="900" b="0" i="0" u="none" strike="noStrike" dirty="0" smtClean="0">
                <a:solidFill>
                  <a:srgbClr val="000000"/>
                </a:solidFill>
                <a:latin typeface="Arial Narrow"/>
              </a:rPr>
              <a:t>Фиксация:</a:t>
            </a:r>
            <a:r>
              <a:rPr sz="900" b="0" i="0" u="none" strike="noStrike" dirty="0">
                <a:solidFill>
                  <a:srgbClr val="000000"/>
                </a:solidFill>
                <a:latin typeface="Arial Narrow"/>
              </a:rPr>
              <a:t>	</a:t>
            </a:r>
            <a:r>
              <a:rPr lang="ru-RU" sz="900" b="0" i="0" u="none" strike="noStrike" dirty="0" smtClean="0">
                <a:solidFill>
                  <a:srgbClr val="000000"/>
                </a:solidFill>
                <a:latin typeface="Arial Narrow"/>
              </a:rPr>
              <a:t>ручная</a:t>
            </a:r>
            <a:r>
              <a:rPr sz="900" b="0" i="0" u="none" strike="noStrike" dirty="0">
                <a:solidFill>
                  <a:srgbClr val="000000"/>
                </a:solidFill>
                <a:latin typeface="Arial Narrow"/>
              </a:rPr>
              <a:t>
</a:t>
            </a:r>
            <a:r>
              <a:rPr lang="ru-RU" sz="900" b="0" i="0" u="none" strike="noStrike" dirty="0" smtClean="0">
                <a:solidFill>
                  <a:srgbClr val="000000"/>
                </a:solidFill>
                <a:latin typeface="Arial Narrow"/>
              </a:rPr>
              <a:t>Вес:</a:t>
            </a:r>
            <a:r>
              <a:rPr sz="900" b="0" i="0" u="none" strike="noStrike" dirty="0">
                <a:solidFill>
                  <a:srgbClr val="000000"/>
                </a:solidFill>
                <a:latin typeface="Arial Narrow"/>
              </a:rPr>
              <a:t>	</a:t>
            </a:r>
            <a:r>
              <a:rPr sz="900" b="0" i="0" u="none" strike="noStrike" dirty="0" smtClean="0">
                <a:solidFill>
                  <a:srgbClr val="000000"/>
                </a:solidFill>
                <a:latin typeface="Arial Narrow"/>
              </a:rPr>
              <a:t>250 g</a:t>
            </a:r>
            <a:r>
              <a:rPr sz="900" b="0" i="0" u="none" strike="noStrike" dirty="0">
                <a:solidFill>
                  <a:srgbClr val="000000"/>
                </a:solidFill>
                <a:latin typeface="Arial Narrow"/>
              </a:rPr>
              <a:t>
</a:t>
            </a:r>
          </a:p>
        </p:txBody>
      </p:sp>
      <p:sp>
        <p:nvSpPr>
          <p:cNvPr id="17" name="Textfeld 16"/>
          <p:cNvSpPr txBox="1"/>
          <p:nvPr/>
        </p:nvSpPr>
        <p:spPr>
          <a:xfrm>
            <a:off x="361950" y="3627333"/>
            <a:ext cx="2698909" cy="8572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620713" algn="l"/>
              </a:tabLst>
            </a:lvl1pPr>
          </a:lstStyle>
          <a:p>
            <a:pPr marL="171450" indent="-171450">
              <a:lnSpc>
                <a:spcPts val="1000"/>
              </a:lnSpc>
              <a:buFont typeface="Wingdings" charset="2"/>
              <a:buChar char="§"/>
            </a:pPr>
            <a:r>
              <a:rPr sz="900" b="0" i="0" u="none" strike="noStrike">
                <a:solidFill>
                  <a:srgbClr val="000000"/>
                </a:solidFill>
                <a:latin typeface="Arial Narrow"/>
              </a:rPr>
              <a:t>Skating Flexor
Low Profile
Torsion-proofed body</a:t>
            </a:r>
          </a:p>
        </p:txBody>
      </p:sp>
      <p:sp>
        <p:nvSpPr>
          <p:cNvPr id="18" name="Textfeld 17"/>
          <p:cNvSpPr txBox="1"/>
          <p:nvPr/>
        </p:nvSpPr>
        <p:spPr>
          <a:xfrm>
            <a:off x="3238691" y="3627333"/>
            <a:ext cx="2698909" cy="8572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900000" algn="l"/>
              </a:tabLst>
            </a:lvl1pPr>
          </a:lstStyle>
          <a:p>
            <a:pPr lvl="0" indent="0" algn="l" fontAlgn="base">
              <a:lnSpc>
                <a:spcPts val="1000"/>
              </a:lnSpc>
            </a:pPr>
            <a:endParaRPr/>
          </a:p>
        </p:txBody>
      </p:sp>
      <p:sp>
        <p:nvSpPr>
          <p:cNvPr id="19" name="Textfeld 18"/>
          <p:cNvSpPr txBox="1"/>
          <p:nvPr/>
        </p:nvSpPr>
        <p:spPr>
          <a:xfrm>
            <a:off x="3947779" y="3619500"/>
            <a:ext cx="857250" cy="142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620713" algn="l"/>
              </a:tabLst>
            </a:lvl1pPr>
          </a:lstStyle>
          <a:p>
            <a:pPr lvl="0" indent="0" algn="l" fontAlgn="base"/>
            <a:r>
              <a:rPr sz="800" b="0" i="0" u="none" strike="noStrike">
                <a:solidFill>
                  <a:srgbClr val="000000"/>
                </a:solidFill>
                <a:latin typeface="Arial Narrow"/>
              </a:rPr>
              <a:t>Turn Lock</a:t>
            </a:r>
          </a:p>
        </p:txBody>
      </p:sp>
      <p:sp>
        <p:nvSpPr>
          <p:cNvPr id="20" name="Textfeld 19"/>
          <p:cNvSpPr txBox="1"/>
          <p:nvPr/>
        </p:nvSpPr>
        <p:spPr>
          <a:xfrm>
            <a:off x="5424154" y="3619500"/>
            <a:ext cx="857250" cy="142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620713" algn="l"/>
              </a:tabLst>
            </a:lvl1pPr>
          </a:lstStyle>
          <a:p>
            <a:pPr lvl="0" indent="0" algn="l" fontAlgn="base"/>
            <a:r>
              <a:rPr sz="800" b="0" i="0" u="none" strike="noStrike">
                <a:solidFill>
                  <a:srgbClr val="000000"/>
                </a:solidFill>
                <a:latin typeface="Arial Narrow"/>
              </a:rPr>
              <a:t>Torsion-proofed body</a:t>
            </a:r>
          </a:p>
        </p:txBody>
      </p:sp>
      <p:sp>
        <p:nvSpPr>
          <p:cNvPr id="21" name="Textfeld 20"/>
          <p:cNvSpPr txBox="1"/>
          <p:nvPr/>
        </p:nvSpPr>
        <p:spPr>
          <a:xfrm>
            <a:off x="3947779" y="4238625"/>
            <a:ext cx="857250" cy="142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620713" algn="l"/>
              </a:tabLst>
            </a:lvl1pPr>
          </a:lstStyle>
          <a:p>
            <a:pPr lvl="0" indent="0" algn="l" fontAlgn="base"/>
            <a:r>
              <a:rPr sz="800" b="0" i="0" u="none" strike="noStrike">
                <a:solidFill>
                  <a:srgbClr val="000000"/>
                </a:solidFill>
                <a:latin typeface="Arial Narrow"/>
              </a:rPr>
              <a:t>Low Profile</a:t>
            </a:r>
          </a:p>
        </p:txBody>
      </p:sp>
      <p:sp>
        <p:nvSpPr>
          <p:cNvPr id="22" name="Textfeld 21"/>
          <p:cNvSpPr txBox="1"/>
          <p:nvPr/>
        </p:nvSpPr>
        <p:spPr>
          <a:xfrm>
            <a:off x="5424154" y="4238625"/>
            <a:ext cx="857250" cy="142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620713" algn="l"/>
              </a:tabLst>
            </a:lvl1pPr>
          </a:lstStyle>
          <a:p>
            <a:pPr lvl="0" indent="0" algn="l" fontAlgn="base"/>
            <a:r>
              <a:rPr sz="800" b="0" i="0" u="none" strike="noStrike">
                <a:solidFill>
                  <a:srgbClr val="000000"/>
                </a:solidFill>
                <a:latin typeface="Arial Narrow"/>
              </a:rPr>
              <a:t>Skating Flexor</a:t>
            </a: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7763924" y="1229317"/>
            <a:ext cx="1052512" cy="378619"/>
          </a:xfrm>
          <a:prstGeom prst="roundRect">
            <a:avLst/>
          </a:prstGeom>
          <a:noFill/>
          <a:ln w="31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dirty="0"/>
              <a:t>4</a:t>
            </a:r>
            <a:r>
              <a:rPr lang="ru-RU" dirty="0" smtClean="0"/>
              <a:t>000</a:t>
            </a:r>
            <a:r>
              <a:rPr lang="en-US" dirty="0" smtClean="0"/>
              <a:t> P </a:t>
            </a:r>
            <a:endParaRPr lang="ru-RU" dirty="0">
              <a:solidFill>
                <a:srgbClr val="2E2056"/>
              </a:solidFill>
              <a:latin typeface="Helvetica" charset="-52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rafik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9725" y="1099273"/>
            <a:ext cx="5808052" cy="781050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8654" y="3676650"/>
            <a:ext cx="476250" cy="476250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05029" y="3676650"/>
            <a:ext cx="476250" cy="476250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28654" y="4295775"/>
            <a:ext cx="476250" cy="476250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05029" y="4295775"/>
            <a:ext cx="476250" cy="476250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361950" y="4897620"/>
            <a:ext cx="827665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620713" algn="l"/>
              </a:tabLst>
            </a:lvl1pPr>
          </a:lstStyle>
          <a:p>
            <a:pPr lvl="0" indent="0" algn="l" fontAlgn="base"/>
            <a:r>
              <a:rPr sz="900" b="0" i="0" u="none" strike="noStrike" dirty="0">
                <a:solidFill>
                  <a:srgbClr val="FFFFFF"/>
                </a:solidFill>
                <a:latin typeface="Arial Narrow"/>
              </a:rPr>
              <a:t>Line Up 19|20 // Nordic // </a:t>
            </a:r>
            <a:r>
              <a:rPr lang="ru-RU" sz="900" b="0" i="0" u="none" strike="noStrike" dirty="0" smtClean="0">
                <a:solidFill>
                  <a:srgbClr val="FFFFFF"/>
                </a:solidFill>
                <a:latin typeface="Arial Narrow"/>
              </a:rPr>
              <a:t>Лыжные крепления</a:t>
            </a:r>
            <a:r>
              <a:rPr sz="900" b="0" i="0" u="none" strike="noStrike" dirty="0" smtClean="0">
                <a:solidFill>
                  <a:srgbClr val="FFFFFF"/>
                </a:solidFill>
                <a:latin typeface="Arial Narrow"/>
              </a:rPr>
              <a:t> </a:t>
            </a:r>
            <a:r>
              <a:rPr sz="900" b="0" i="0" u="none" strike="noStrike" dirty="0">
                <a:solidFill>
                  <a:srgbClr val="FFFFFF"/>
                </a:solidFill>
                <a:latin typeface="Arial Narrow"/>
              </a:rPr>
              <a:t>// </a:t>
            </a:r>
            <a:r>
              <a:rPr lang="ru-RU" sz="900" b="0" i="0" u="none" strike="noStrike" dirty="0" smtClean="0">
                <a:solidFill>
                  <a:srgbClr val="FFFFFF"/>
                </a:solidFill>
                <a:latin typeface="Arial Narrow"/>
              </a:rPr>
              <a:t>Лыжероллеры</a:t>
            </a:r>
            <a:endParaRPr sz="900" b="0" i="0" u="none" strike="noStrike" dirty="0">
              <a:solidFill>
                <a:srgbClr val="FFFFFF"/>
              </a:solidFill>
              <a:latin typeface="Arial Narrow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361950" y="374249"/>
            <a:ext cx="8276654" cy="2857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620713" algn="l"/>
              </a:tabLst>
            </a:lvl1pPr>
          </a:lstStyle>
          <a:p>
            <a:pPr lvl="0" indent="0" algn="l" fontAlgn="base"/>
            <a:r>
              <a:rPr sz="2800" b="1" i="0" u="none" strike="noStrike">
                <a:solidFill>
                  <a:srgbClr val="000000"/>
                </a:solidFill>
                <a:latin typeface="Arial Narrow"/>
              </a:rPr>
              <a:t>ROLLERSKI CLASSIC BLACK YELLOW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361950" y="2025981"/>
            <a:ext cx="3879232" cy="2447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620713" algn="l"/>
              </a:tabLst>
            </a:lvl1pPr>
          </a:lstStyle>
          <a:p>
            <a:pPr lvl="0" indent="0" algn="l" fontAlgn="base"/>
            <a:r>
              <a:rPr sz="1000" b="1" i="0" u="none" strike="noStrike">
                <a:solidFill>
                  <a:srgbClr val="000000"/>
                </a:solidFill>
                <a:latin typeface="Arial Narrow"/>
              </a:rPr>
              <a:t>ROLLERSKI CLASSIC BLACK YELLOW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361950" y="3418618"/>
            <a:ext cx="3879232" cy="2447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620713" algn="l"/>
              </a:tabLst>
            </a:lvl1pPr>
          </a:lstStyle>
          <a:p>
            <a:pPr lvl="0" indent="0" algn="l" fontAlgn="base"/>
            <a:r>
              <a:rPr lang="ru-RU" sz="1000" b="1" i="0" u="none" strike="noStrike" dirty="0" smtClean="0">
                <a:solidFill>
                  <a:srgbClr val="000000"/>
                </a:solidFill>
                <a:latin typeface="Arial Narrow"/>
              </a:rPr>
              <a:t>ТЕХНОЛОГИИ</a:t>
            </a:r>
            <a:endParaRPr sz="1000" b="1" i="0" u="none" strike="noStrike" dirty="0">
              <a:solidFill>
                <a:srgbClr val="000000"/>
              </a:solidFill>
              <a:latin typeface="Arial Narrow"/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3238691" y="2025981"/>
            <a:ext cx="3879232" cy="2447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620713" algn="l"/>
              </a:tabLst>
            </a:lvl1pPr>
          </a:lstStyle>
          <a:p>
            <a:pPr lvl="0" indent="0" algn="l" fontAlgn="base"/>
            <a:r>
              <a:rPr lang="ru-RU" sz="1000" b="1" i="0" u="none" strike="noStrike" dirty="0" smtClean="0">
                <a:solidFill>
                  <a:srgbClr val="000000"/>
                </a:solidFill>
                <a:latin typeface="Arial Narrow"/>
              </a:rPr>
              <a:t>ПРЕИМУЩЕСТВА ДЛЯ ПОТРЕБИТЕЛЕЙ</a:t>
            </a:r>
            <a:endParaRPr sz="1000" b="1" i="0" u="none" strike="noStrike" dirty="0">
              <a:solidFill>
                <a:srgbClr val="000000"/>
              </a:solidFill>
              <a:latin typeface="Arial Narrow"/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3238691" y="3418618"/>
            <a:ext cx="3879232" cy="2447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620713" algn="l"/>
              </a:tabLst>
            </a:lvl1pPr>
          </a:lstStyle>
          <a:p>
            <a:pPr lvl="0" indent="0" algn="l" fontAlgn="base"/>
            <a:r>
              <a:rPr lang="ru-RU" sz="1000" b="1" i="0" u="none" strike="noStrike" dirty="0" smtClean="0">
                <a:solidFill>
                  <a:srgbClr val="000000"/>
                </a:solidFill>
                <a:latin typeface="Arial Narrow"/>
              </a:rPr>
              <a:t>ОСНОВНЫЕ ТЕХНОЛОГИИ</a:t>
            </a:r>
            <a:endParaRPr sz="1000" b="1" i="0" u="none" strike="noStrike" dirty="0">
              <a:solidFill>
                <a:srgbClr val="000000"/>
              </a:solidFill>
              <a:latin typeface="Arial Narrow"/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6117527" y="2025981"/>
            <a:ext cx="3879232" cy="2447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620713" algn="l"/>
              </a:tabLst>
            </a:lvl1pPr>
          </a:lstStyle>
          <a:p>
            <a:pPr lvl="0" indent="0" algn="l" fontAlgn="base"/>
            <a:r>
              <a:rPr lang="ru-RU" sz="1000" b="1" i="0" u="none" strike="noStrike" dirty="0" smtClean="0">
                <a:solidFill>
                  <a:srgbClr val="000000"/>
                </a:solidFill>
                <a:latin typeface="Arial Narrow"/>
              </a:rPr>
              <a:t>ИНФОРМАЦИЯ</a:t>
            </a:r>
            <a:endParaRPr sz="1000" b="1" i="0" u="none" strike="noStrike" dirty="0">
              <a:solidFill>
                <a:srgbClr val="000000"/>
              </a:solidFill>
              <a:latin typeface="Arial Narrow"/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361950" y="2234696"/>
            <a:ext cx="2698909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620713" algn="l"/>
              </a:tabLst>
            </a:lvl1pPr>
          </a:lstStyle>
          <a:p>
            <a:pPr fontAlgn="base">
              <a:lnSpc>
                <a:spcPts val="1000"/>
              </a:lnSpc>
            </a:pPr>
            <a:r>
              <a:rPr lang="ru-RU" sz="900" dirty="0">
                <a:solidFill>
                  <a:srgbClr val="000000"/>
                </a:solidFill>
                <a:latin typeface="Arial Narrow"/>
              </a:rPr>
              <a:t>Специализированные </a:t>
            </a:r>
            <a:r>
              <a:rPr lang="ru-RU" sz="900" dirty="0" smtClean="0">
                <a:solidFill>
                  <a:srgbClr val="000000"/>
                </a:solidFill>
                <a:latin typeface="Arial Narrow"/>
              </a:rPr>
              <a:t>классические </a:t>
            </a:r>
            <a:r>
              <a:rPr lang="ru-RU" sz="900" dirty="0">
                <a:solidFill>
                  <a:srgbClr val="000000"/>
                </a:solidFill>
                <a:latin typeface="Arial Narrow"/>
              </a:rPr>
              <a:t>крепления для лыжероллеров, устанавливаются с помощью шурупов для надежного и безопасного катания. Качественные шурупы </a:t>
            </a:r>
            <a:r>
              <a:rPr lang="ru-RU" sz="900" dirty="0" err="1">
                <a:solidFill>
                  <a:srgbClr val="000000"/>
                </a:solidFill>
                <a:latin typeface="Arial Narrow"/>
              </a:rPr>
              <a:t>Torx</a:t>
            </a:r>
            <a:r>
              <a:rPr lang="ru-RU" sz="900" dirty="0">
                <a:solidFill>
                  <a:srgbClr val="000000"/>
                </a:solidFill>
                <a:latin typeface="Arial Narrow"/>
              </a:rPr>
              <a:t> входят в комплект. </a:t>
            </a:r>
          </a:p>
        </p:txBody>
      </p:sp>
      <p:sp>
        <p:nvSpPr>
          <p:cNvPr id="15" name="Textfeld 14"/>
          <p:cNvSpPr txBox="1"/>
          <p:nvPr/>
        </p:nvSpPr>
        <p:spPr>
          <a:xfrm>
            <a:off x="3238691" y="2234696"/>
            <a:ext cx="269890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620713" algn="l"/>
              </a:tabLst>
            </a:lvl1pPr>
          </a:lstStyle>
          <a:p>
            <a:pPr marL="171450" indent="-171450">
              <a:lnSpc>
                <a:spcPts val="1000"/>
              </a:lnSpc>
              <a:buFont typeface="Wingdings" charset="2"/>
              <a:buChar char="§"/>
            </a:pPr>
            <a:r>
              <a:rPr lang="ru-RU" sz="900" dirty="0">
                <a:solidFill>
                  <a:srgbClr val="000000"/>
                </a:solidFill>
                <a:latin typeface="Arial Narrow"/>
              </a:rPr>
              <a:t>Безопасная установке, легко использовать.
Низкопрофильные
Прямая передача энергии</a:t>
            </a:r>
          </a:p>
        </p:txBody>
      </p:sp>
      <p:sp>
        <p:nvSpPr>
          <p:cNvPr id="16" name="Textfeld 15"/>
          <p:cNvSpPr txBox="1"/>
          <p:nvPr/>
        </p:nvSpPr>
        <p:spPr>
          <a:xfrm>
            <a:off x="6117527" y="2234696"/>
            <a:ext cx="2698909" cy="7335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900000" algn="l"/>
              </a:tabLst>
            </a:lvl1pPr>
          </a:lstStyle>
          <a:p>
            <a:pPr lvl="0" indent="0" algn="l" fontAlgn="base">
              <a:lnSpc>
                <a:spcPts val="1000"/>
              </a:lnSpc>
            </a:pPr>
            <a:r>
              <a:rPr lang="ru-RU" sz="900" b="0" i="0" u="none" strike="noStrike" dirty="0" smtClean="0">
                <a:solidFill>
                  <a:srgbClr val="000000"/>
                </a:solidFill>
                <a:latin typeface="Arial Narrow"/>
              </a:rPr>
              <a:t>Артикул:</a:t>
            </a:r>
            <a:r>
              <a:rPr sz="900" b="0" i="0" u="none" strike="noStrike" dirty="0">
                <a:solidFill>
                  <a:srgbClr val="000000"/>
                </a:solidFill>
                <a:latin typeface="Arial Narrow"/>
              </a:rPr>
              <a:t>	S75618
</a:t>
            </a:r>
            <a:r>
              <a:rPr lang="ru-RU" sz="900" b="0" i="0" u="none" strike="noStrike" dirty="0" smtClean="0">
                <a:solidFill>
                  <a:srgbClr val="000000"/>
                </a:solidFill>
                <a:latin typeface="Arial Narrow"/>
              </a:rPr>
              <a:t>Флексор:</a:t>
            </a:r>
            <a:r>
              <a:rPr sz="900" b="0" i="0" u="none" strike="noStrike" dirty="0">
                <a:solidFill>
                  <a:srgbClr val="000000"/>
                </a:solidFill>
                <a:latin typeface="Arial Narrow"/>
              </a:rPr>
              <a:t>	Classic
</a:t>
            </a:r>
            <a:r>
              <a:rPr lang="ru-RU" sz="900" b="0" i="0" u="none" strike="noStrike" dirty="0" smtClean="0">
                <a:solidFill>
                  <a:srgbClr val="000000"/>
                </a:solidFill>
                <a:latin typeface="Arial Narrow"/>
              </a:rPr>
              <a:t>Фиксация:</a:t>
            </a:r>
            <a:r>
              <a:rPr sz="900" b="0" i="0" u="none" strike="noStrike" dirty="0">
                <a:solidFill>
                  <a:srgbClr val="000000"/>
                </a:solidFill>
                <a:latin typeface="Arial Narrow"/>
              </a:rPr>
              <a:t>	</a:t>
            </a:r>
            <a:r>
              <a:rPr lang="ru-RU" sz="900" b="0" i="0" u="none" strike="noStrike" dirty="0" smtClean="0">
                <a:solidFill>
                  <a:srgbClr val="000000"/>
                </a:solidFill>
                <a:latin typeface="Arial Narrow"/>
              </a:rPr>
              <a:t>ручная</a:t>
            </a:r>
            <a:r>
              <a:rPr sz="900" b="0" i="0" u="none" strike="noStrike" dirty="0">
                <a:solidFill>
                  <a:srgbClr val="000000"/>
                </a:solidFill>
                <a:latin typeface="Arial Narrow"/>
              </a:rPr>
              <a:t>
</a:t>
            </a:r>
            <a:r>
              <a:rPr lang="ru-RU" sz="900" b="0" i="0" u="none" strike="noStrike" dirty="0" smtClean="0">
                <a:solidFill>
                  <a:srgbClr val="000000"/>
                </a:solidFill>
                <a:latin typeface="Arial Narrow"/>
              </a:rPr>
              <a:t>Вес:</a:t>
            </a:r>
            <a:r>
              <a:rPr sz="900" b="0" i="0" u="none" strike="noStrike" dirty="0">
                <a:solidFill>
                  <a:srgbClr val="000000"/>
                </a:solidFill>
                <a:latin typeface="Arial Narrow"/>
              </a:rPr>
              <a:t>	</a:t>
            </a:r>
            <a:r>
              <a:rPr sz="900" b="0" i="0" u="none" strike="noStrike" dirty="0" smtClean="0">
                <a:solidFill>
                  <a:srgbClr val="000000"/>
                </a:solidFill>
                <a:latin typeface="Arial Narrow"/>
              </a:rPr>
              <a:t>250 g</a:t>
            </a:r>
            <a:r>
              <a:rPr sz="900" b="0" i="0" u="none" strike="noStrike" dirty="0">
                <a:solidFill>
                  <a:srgbClr val="000000"/>
                </a:solidFill>
                <a:latin typeface="Arial Narrow"/>
              </a:rPr>
              <a:t>
</a:t>
            </a:r>
          </a:p>
        </p:txBody>
      </p:sp>
      <p:sp>
        <p:nvSpPr>
          <p:cNvPr id="17" name="Textfeld 16"/>
          <p:cNvSpPr txBox="1"/>
          <p:nvPr/>
        </p:nvSpPr>
        <p:spPr>
          <a:xfrm>
            <a:off x="361950" y="3627333"/>
            <a:ext cx="2698909" cy="8572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620713" algn="l"/>
              </a:tabLst>
            </a:lvl1pPr>
          </a:lstStyle>
          <a:p>
            <a:pPr marL="171450" indent="-171450">
              <a:lnSpc>
                <a:spcPts val="1000"/>
              </a:lnSpc>
              <a:buFont typeface="Wingdings" charset="2"/>
              <a:buChar char="§"/>
            </a:pPr>
            <a:r>
              <a:rPr sz="900" b="0" i="0" u="none" strike="noStrike">
                <a:solidFill>
                  <a:srgbClr val="000000"/>
                </a:solidFill>
                <a:latin typeface="Arial Narrow"/>
              </a:rPr>
              <a:t>Classic Flexor
Low Profile
Torsion-proofed body</a:t>
            </a:r>
          </a:p>
        </p:txBody>
      </p:sp>
      <p:sp>
        <p:nvSpPr>
          <p:cNvPr id="18" name="Textfeld 17"/>
          <p:cNvSpPr txBox="1"/>
          <p:nvPr/>
        </p:nvSpPr>
        <p:spPr>
          <a:xfrm>
            <a:off x="3238691" y="3627333"/>
            <a:ext cx="2698909" cy="8572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900000" algn="l"/>
              </a:tabLst>
            </a:lvl1pPr>
          </a:lstStyle>
          <a:p>
            <a:pPr lvl="0" indent="0" algn="l" fontAlgn="base">
              <a:lnSpc>
                <a:spcPts val="1000"/>
              </a:lnSpc>
            </a:pPr>
            <a:endParaRPr/>
          </a:p>
        </p:txBody>
      </p:sp>
      <p:sp>
        <p:nvSpPr>
          <p:cNvPr id="19" name="Textfeld 18"/>
          <p:cNvSpPr txBox="1"/>
          <p:nvPr/>
        </p:nvSpPr>
        <p:spPr>
          <a:xfrm>
            <a:off x="3947779" y="3619500"/>
            <a:ext cx="857250" cy="142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620713" algn="l"/>
              </a:tabLst>
            </a:lvl1pPr>
          </a:lstStyle>
          <a:p>
            <a:pPr lvl="0" indent="0" algn="l" fontAlgn="base"/>
            <a:r>
              <a:rPr sz="800" b="0" i="0" u="none" strike="noStrike">
                <a:solidFill>
                  <a:srgbClr val="000000"/>
                </a:solidFill>
                <a:latin typeface="Arial Narrow"/>
              </a:rPr>
              <a:t>Turn Lock</a:t>
            </a:r>
          </a:p>
        </p:txBody>
      </p:sp>
      <p:sp>
        <p:nvSpPr>
          <p:cNvPr id="20" name="Textfeld 19"/>
          <p:cNvSpPr txBox="1"/>
          <p:nvPr/>
        </p:nvSpPr>
        <p:spPr>
          <a:xfrm>
            <a:off x="5424154" y="3619500"/>
            <a:ext cx="857250" cy="142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620713" algn="l"/>
              </a:tabLst>
            </a:lvl1pPr>
          </a:lstStyle>
          <a:p>
            <a:pPr lvl="0" indent="0" algn="l" fontAlgn="base"/>
            <a:r>
              <a:rPr sz="800" b="0" i="0" u="none" strike="noStrike">
                <a:solidFill>
                  <a:srgbClr val="000000"/>
                </a:solidFill>
                <a:latin typeface="Arial Narrow"/>
              </a:rPr>
              <a:t>Torsion-proofed body</a:t>
            </a:r>
          </a:p>
        </p:txBody>
      </p:sp>
      <p:sp>
        <p:nvSpPr>
          <p:cNvPr id="21" name="Textfeld 20"/>
          <p:cNvSpPr txBox="1"/>
          <p:nvPr/>
        </p:nvSpPr>
        <p:spPr>
          <a:xfrm>
            <a:off x="3947779" y="4238625"/>
            <a:ext cx="857250" cy="142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620713" algn="l"/>
              </a:tabLst>
            </a:lvl1pPr>
          </a:lstStyle>
          <a:p>
            <a:pPr lvl="0" indent="0" algn="l" fontAlgn="base"/>
            <a:r>
              <a:rPr sz="800" b="0" i="0" u="none" strike="noStrike">
                <a:solidFill>
                  <a:srgbClr val="000000"/>
                </a:solidFill>
                <a:latin typeface="Arial Narrow"/>
              </a:rPr>
              <a:t>Low Profile</a:t>
            </a:r>
          </a:p>
        </p:txBody>
      </p:sp>
      <p:sp>
        <p:nvSpPr>
          <p:cNvPr id="22" name="Textfeld 21"/>
          <p:cNvSpPr txBox="1"/>
          <p:nvPr/>
        </p:nvSpPr>
        <p:spPr>
          <a:xfrm>
            <a:off x="5424154" y="4238625"/>
            <a:ext cx="857250" cy="142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620713" algn="l"/>
              </a:tabLst>
            </a:lvl1pPr>
          </a:lstStyle>
          <a:p>
            <a:pPr lvl="0" indent="0" algn="l" fontAlgn="base"/>
            <a:r>
              <a:rPr sz="800" b="0" i="0" u="none" strike="noStrike">
                <a:solidFill>
                  <a:srgbClr val="000000"/>
                </a:solidFill>
                <a:latin typeface="Arial Narrow"/>
              </a:rPr>
              <a:t>Classic Flexor</a:t>
            </a: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7763924" y="1229317"/>
            <a:ext cx="1052512" cy="378619"/>
          </a:xfrm>
          <a:prstGeom prst="roundRect">
            <a:avLst/>
          </a:prstGeom>
          <a:noFill/>
          <a:ln w="31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dirty="0"/>
              <a:t>4</a:t>
            </a:r>
            <a:r>
              <a:rPr lang="ru-RU" dirty="0" smtClean="0"/>
              <a:t>000</a:t>
            </a:r>
            <a:r>
              <a:rPr lang="en-US" dirty="0" smtClean="0"/>
              <a:t> P </a:t>
            </a:r>
            <a:endParaRPr lang="ru-RU" dirty="0">
              <a:solidFill>
                <a:srgbClr val="2E2056"/>
              </a:solidFill>
              <a:latin typeface="Helvetica" charset="-52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rafik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9725" y="1089748"/>
            <a:ext cx="5808052" cy="800100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8654" y="3676650"/>
            <a:ext cx="476250" cy="476250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05029" y="3676650"/>
            <a:ext cx="476250" cy="476250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28654" y="4295775"/>
            <a:ext cx="476250" cy="476250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05029" y="4295775"/>
            <a:ext cx="476250" cy="476250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361950" y="4897620"/>
            <a:ext cx="827665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620713" algn="l"/>
              </a:tabLst>
            </a:lvl1pPr>
          </a:lstStyle>
          <a:p>
            <a:pPr lvl="0" indent="0" algn="l" fontAlgn="base"/>
            <a:r>
              <a:rPr sz="900" b="0" i="0" u="none" strike="noStrike" dirty="0">
                <a:solidFill>
                  <a:srgbClr val="FFFFFF"/>
                </a:solidFill>
                <a:latin typeface="Arial Narrow"/>
              </a:rPr>
              <a:t>Line Up 19|20 // Nordic // </a:t>
            </a:r>
            <a:r>
              <a:rPr lang="ru-RU" sz="900" b="0" i="0" u="none" strike="noStrike" dirty="0" smtClean="0">
                <a:solidFill>
                  <a:srgbClr val="FFFFFF"/>
                </a:solidFill>
                <a:latin typeface="Arial Narrow"/>
              </a:rPr>
              <a:t>Лыжные крепления</a:t>
            </a:r>
            <a:r>
              <a:rPr sz="900" b="0" i="0" u="none" strike="noStrike" dirty="0" smtClean="0">
                <a:solidFill>
                  <a:srgbClr val="FFFFFF"/>
                </a:solidFill>
                <a:latin typeface="Arial Narrow"/>
              </a:rPr>
              <a:t> </a:t>
            </a:r>
            <a:r>
              <a:rPr sz="900" b="0" i="0" u="none" strike="noStrike" dirty="0">
                <a:solidFill>
                  <a:srgbClr val="FFFFFF"/>
                </a:solidFill>
                <a:latin typeface="Arial Narrow"/>
              </a:rPr>
              <a:t>// Race Skating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361950" y="374249"/>
            <a:ext cx="8276654" cy="2857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620713" algn="l"/>
              </a:tabLst>
            </a:lvl1pPr>
          </a:lstStyle>
          <a:p>
            <a:pPr lvl="0" indent="0" algn="l" fontAlgn="base"/>
            <a:r>
              <a:rPr sz="2800" b="1" i="0" u="none" strike="noStrike">
                <a:solidFill>
                  <a:srgbClr val="000000"/>
                </a:solidFill>
                <a:latin typeface="Arial Narrow"/>
              </a:rPr>
              <a:t>RACE SKATE IFP BLACK/YELLOW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361950" y="2025981"/>
            <a:ext cx="3879232" cy="2447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620713" algn="l"/>
              </a:tabLst>
            </a:lvl1pPr>
          </a:lstStyle>
          <a:p>
            <a:pPr lvl="0" indent="0" algn="l" fontAlgn="base"/>
            <a:r>
              <a:rPr sz="1000" b="1" i="0" u="none" strike="noStrike">
                <a:solidFill>
                  <a:srgbClr val="000000"/>
                </a:solidFill>
                <a:latin typeface="Arial Narrow"/>
              </a:rPr>
              <a:t>RACE SKATE IFP BLACK/YELLOW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361950" y="3418618"/>
            <a:ext cx="3879232" cy="2447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620713" algn="l"/>
              </a:tabLst>
            </a:lvl1pPr>
          </a:lstStyle>
          <a:p>
            <a:pPr lvl="0" indent="0" algn="l" fontAlgn="base"/>
            <a:r>
              <a:rPr lang="ru-RU" sz="1000" b="1" i="0" u="none" strike="noStrike" dirty="0" smtClean="0">
                <a:solidFill>
                  <a:srgbClr val="000000"/>
                </a:solidFill>
                <a:latin typeface="Arial Narrow"/>
              </a:rPr>
              <a:t>ТЕХНОЛОГИИ</a:t>
            </a:r>
            <a:endParaRPr sz="1000" b="1" i="0" u="none" strike="noStrike" dirty="0">
              <a:solidFill>
                <a:srgbClr val="000000"/>
              </a:solidFill>
              <a:latin typeface="Arial Narrow"/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3238691" y="2025981"/>
            <a:ext cx="3879232" cy="2447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620713" algn="l"/>
              </a:tabLst>
            </a:lvl1pPr>
          </a:lstStyle>
          <a:p>
            <a:pPr lvl="0" indent="0" algn="l" fontAlgn="base"/>
            <a:r>
              <a:rPr lang="ru-RU" sz="1000" b="1" i="0" u="none" strike="noStrike" dirty="0" smtClean="0">
                <a:solidFill>
                  <a:srgbClr val="000000"/>
                </a:solidFill>
                <a:latin typeface="Arial Narrow"/>
              </a:rPr>
              <a:t>ПРЕИМУЩЕСТВА ДЛЯ ПОТРЕБИТЕЛЕЙ</a:t>
            </a:r>
            <a:endParaRPr sz="1000" b="1" i="0" u="none" strike="noStrike" dirty="0">
              <a:solidFill>
                <a:srgbClr val="000000"/>
              </a:solidFill>
              <a:latin typeface="Arial Narrow"/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3238691" y="3418618"/>
            <a:ext cx="3879232" cy="2447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620713" algn="l"/>
              </a:tabLst>
            </a:lvl1pPr>
          </a:lstStyle>
          <a:p>
            <a:pPr lvl="0" indent="0" algn="l" fontAlgn="base"/>
            <a:r>
              <a:rPr lang="ru-RU" sz="1000" b="1" i="0" u="none" strike="noStrike" dirty="0" smtClean="0">
                <a:solidFill>
                  <a:srgbClr val="000000"/>
                </a:solidFill>
                <a:latin typeface="Arial Narrow"/>
              </a:rPr>
              <a:t>ОСНОВНЫЕ ТЕХНОЛОГИИ</a:t>
            </a:r>
            <a:endParaRPr sz="1000" b="1" i="0" u="none" strike="noStrike" dirty="0">
              <a:solidFill>
                <a:srgbClr val="000000"/>
              </a:solidFill>
              <a:latin typeface="Arial Narrow"/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6117527" y="2025981"/>
            <a:ext cx="3879232" cy="2447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620713" algn="l"/>
              </a:tabLst>
            </a:lvl1pPr>
          </a:lstStyle>
          <a:p>
            <a:pPr lvl="0" indent="0" algn="l" fontAlgn="base"/>
            <a:r>
              <a:rPr lang="ru-RU" sz="1000" b="1" i="0" u="none" strike="noStrike" dirty="0" smtClean="0">
                <a:solidFill>
                  <a:srgbClr val="000000"/>
                </a:solidFill>
                <a:latin typeface="Arial Narrow"/>
              </a:rPr>
              <a:t>ИНФОРМАЦИЯ</a:t>
            </a:r>
            <a:endParaRPr sz="1000" b="1" i="0" u="none" strike="noStrike" dirty="0">
              <a:solidFill>
                <a:srgbClr val="000000"/>
              </a:solidFill>
              <a:latin typeface="Arial Narrow"/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361950" y="2234696"/>
            <a:ext cx="269890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620713" algn="l"/>
              </a:tabLst>
            </a:lvl1pPr>
          </a:lstStyle>
          <a:p>
            <a:pPr lvl="0" fontAlgn="base">
              <a:lnSpc>
                <a:spcPts val="1000"/>
              </a:lnSpc>
            </a:pPr>
            <a:r>
              <a:rPr lang="ru-RU" sz="900" dirty="0">
                <a:solidFill>
                  <a:srgbClr val="000000"/>
                </a:solidFill>
                <a:latin typeface="Arial Narrow"/>
              </a:rPr>
              <a:t>Спортивные крепления для конькового хода для лыж с платформой IFP. Крепления </a:t>
            </a:r>
            <a:r>
              <a:rPr lang="ru-RU" sz="900" dirty="0" err="1">
                <a:solidFill>
                  <a:srgbClr val="000000"/>
                </a:solidFill>
                <a:latin typeface="Arial Narrow"/>
              </a:rPr>
              <a:t>Turnamic</a:t>
            </a:r>
            <a:r>
              <a:rPr lang="ru-RU" sz="900" dirty="0">
                <a:solidFill>
                  <a:srgbClr val="000000"/>
                </a:solidFill>
                <a:latin typeface="Arial Narrow"/>
              </a:rPr>
              <a:t> устанавливаются и регулируются без дополнительных инструментов.</a:t>
            </a:r>
          </a:p>
        </p:txBody>
      </p:sp>
      <p:sp>
        <p:nvSpPr>
          <p:cNvPr id="15" name="Textfeld 14"/>
          <p:cNvSpPr txBox="1"/>
          <p:nvPr/>
        </p:nvSpPr>
        <p:spPr>
          <a:xfrm>
            <a:off x="3238691" y="2234696"/>
            <a:ext cx="269890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620713" algn="l"/>
              </a:tabLst>
            </a:lvl1pPr>
          </a:lstStyle>
          <a:p>
            <a:pPr marL="171450" indent="-171450">
              <a:lnSpc>
                <a:spcPts val="1000"/>
              </a:lnSpc>
              <a:buFont typeface="Wingdings" charset="2"/>
              <a:buChar char="§"/>
            </a:pPr>
            <a:r>
              <a:rPr lang="ru-RU" sz="900" b="0" i="0" u="none" strike="noStrike" dirty="0" smtClean="0">
                <a:solidFill>
                  <a:srgbClr val="000000"/>
                </a:solidFill>
                <a:latin typeface="Arial Narrow"/>
              </a:rPr>
              <a:t>Установка и регулировка без инструментов</a:t>
            </a:r>
            <a:r>
              <a:rPr sz="900" b="0" i="0" u="none" strike="noStrike" dirty="0">
                <a:solidFill>
                  <a:srgbClr val="000000"/>
                </a:solidFill>
                <a:latin typeface="Arial Narrow"/>
              </a:rPr>
              <a:t>
</a:t>
            </a:r>
            <a:r>
              <a:rPr lang="ru-RU" sz="900" b="0" i="0" u="none" strike="noStrike" dirty="0" smtClean="0">
                <a:solidFill>
                  <a:srgbClr val="000000"/>
                </a:solidFill>
                <a:latin typeface="Arial Narrow"/>
              </a:rPr>
              <a:t>Прямая передача энергии</a:t>
            </a:r>
            <a:r>
              <a:rPr sz="900" b="0" i="0" u="none" strike="noStrike" dirty="0">
                <a:solidFill>
                  <a:srgbClr val="000000"/>
                </a:solidFill>
                <a:latin typeface="Arial Narrow"/>
              </a:rPr>
              <a:t>
</a:t>
            </a:r>
            <a:r>
              <a:rPr lang="ru-RU" sz="900" b="0" i="0" u="none" strike="noStrike" dirty="0" smtClean="0">
                <a:solidFill>
                  <a:srgbClr val="000000"/>
                </a:solidFill>
                <a:latin typeface="Arial Narrow"/>
              </a:rPr>
              <a:t>Автоматическое </a:t>
            </a:r>
            <a:r>
              <a:rPr lang="ru-RU" sz="900" b="0" i="0" u="none" strike="noStrike" dirty="0" err="1" smtClean="0">
                <a:solidFill>
                  <a:srgbClr val="000000"/>
                </a:solidFill>
                <a:latin typeface="Arial Narrow"/>
              </a:rPr>
              <a:t>встёгивание</a:t>
            </a:r>
            <a:r>
              <a:rPr lang="ru-RU" sz="900" b="0" i="0" u="none" strike="noStrike" dirty="0" smtClean="0">
                <a:solidFill>
                  <a:srgbClr val="000000"/>
                </a:solidFill>
                <a:latin typeface="Arial Narrow"/>
              </a:rPr>
              <a:t>, ручное выстегивание</a:t>
            </a:r>
            <a:endParaRPr sz="900" b="0" i="0" u="none" strike="noStrike" dirty="0">
              <a:solidFill>
                <a:srgbClr val="000000"/>
              </a:solidFill>
              <a:latin typeface="Arial Narrow"/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6117527" y="2234696"/>
            <a:ext cx="2698909" cy="7335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900000" algn="l"/>
              </a:tabLst>
            </a:lvl1pPr>
          </a:lstStyle>
          <a:p>
            <a:pPr lvl="0" indent="0" algn="l" fontAlgn="base">
              <a:lnSpc>
                <a:spcPts val="1000"/>
              </a:lnSpc>
            </a:pPr>
            <a:r>
              <a:rPr lang="ru-RU" sz="900" b="0" i="0" u="none" strike="noStrike" dirty="0" smtClean="0">
                <a:solidFill>
                  <a:srgbClr val="000000"/>
                </a:solidFill>
                <a:latin typeface="Arial Narrow"/>
              </a:rPr>
              <a:t>Артикул:</a:t>
            </a:r>
            <a:r>
              <a:rPr sz="900" b="0" i="0" u="none" strike="noStrike" dirty="0">
                <a:solidFill>
                  <a:srgbClr val="000000"/>
                </a:solidFill>
                <a:latin typeface="Arial Narrow"/>
              </a:rPr>
              <a:t>	S55019
</a:t>
            </a:r>
            <a:r>
              <a:rPr lang="ru-RU" sz="900" b="0" i="0" u="none" strike="noStrike" dirty="0" smtClean="0">
                <a:solidFill>
                  <a:srgbClr val="000000"/>
                </a:solidFill>
                <a:latin typeface="Arial Narrow"/>
              </a:rPr>
              <a:t>Флексор:</a:t>
            </a:r>
            <a:r>
              <a:rPr sz="900" b="0" i="0" u="none" strike="noStrike" dirty="0">
                <a:solidFill>
                  <a:srgbClr val="000000"/>
                </a:solidFill>
                <a:latin typeface="Arial Narrow"/>
              </a:rPr>
              <a:t>	Skate
</a:t>
            </a:r>
            <a:r>
              <a:rPr lang="ru-RU" sz="900" b="0" i="0" u="none" strike="noStrike" dirty="0" smtClean="0">
                <a:solidFill>
                  <a:srgbClr val="000000"/>
                </a:solidFill>
                <a:latin typeface="Arial Narrow"/>
              </a:rPr>
              <a:t>Фиксация:</a:t>
            </a:r>
            <a:r>
              <a:rPr sz="900" b="0" i="0" u="none" strike="noStrike" dirty="0">
                <a:solidFill>
                  <a:srgbClr val="000000"/>
                </a:solidFill>
                <a:latin typeface="Arial Narrow"/>
              </a:rPr>
              <a:t>	step-in
</a:t>
            </a:r>
            <a:r>
              <a:rPr lang="ru-RU" sz="900" b="0" i="0" u="none" strike="noStrike" dirty="0" smtClean="0">
                <a:solidFill>
                  <a:srgbClr val="000000"/>
                </a:solidFill>
                <a:latin typeface="Arial Narrow"/>
              </a:rPr>
              <a:t>Вес:</a:t>
            </a:r>
            <a:r>
              <a:rPr sz="900" b="0" i="0" u="none" strike="noStrike">
                <a:solidFill>
                  <a:srgbClr val="000000"/>
                </a:solidFill>
                <a:latin typeface="Arial Narrow"/>
              </a:rPr>
              <a:t>	</a:t>
            </a:r>
            <a:r>
              <a:rPr sz="900" b="0" i="0" u="none" strike="noStrike" smtClean="0">
                <a:solidFill>
                  <a:srgbClr val="000000"/>
                </a:solidFill>
                <a:latin typeface="Arial Narrow"/>
              </a:rPr>
              <a:t>228 g</a:t>
            </a:r>
            <a:r>
              <a:rPr sz="900" b="0" i="0" u="none" strike="noStrike" dirty="0">
                <a:solidFill>
                  <a:srgbClr val="000000"/>
                </a:solidFill>
                <a:latin typeface="Arial Narrow"/>
              </a:rPr>
              <a:t>
</a:t>
            </a:r>
          </a:p>
        </p:txBody>
      </p:sp>
      <p:sp>
        <p:nvSpPr>
          <p:cNvPr id="17" name="Textfeld 16"/>
          <p:cNvSpPr txBox="1"/>
          <p:nvPr/>
        </p:nvSpPr>
        <p:spPr>
          <a:xfrm>
            <a:off x="361950" y="3627333"/>
            <a:ext cx="2698909" cy="8572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620713" algn="l"/>
              </a:tabLst>
            </a:lvl1pPr>
          </a:lstStyle>
          <a:p>
            <a:pPr marL="171450" indent="-171450">
              <a:lnSpc>
                <a:spcPts val="1000"/>
              </a:lnSpc>
              <a:buFont typeface="Wingdings" charset="2"/>
              <a:buChar char="§"/>
            </a:pPr>
            <a:r>
              <a:rPr sz="900" b="0" i="0" u="none" strike="noStrike">
                <a:solidFill>
                  <a:srgbClr val="000000"/>
                </a:solidFill>
                <a:latin typeface="Arial Narrow"/>
              </a:rPr>
              <a:t>Turn Lock
Double Lock Slider
Heel Pre-adjust
Step-In function
Torsion-proofed body
Skating Flexor
Tool Free</a:t>
            </a:r>
          </a:p>
        </p:txBody>
      </p:sp>
      <p:sp>
        <p:nvSpPr>
          <p:cNvPr id="18" name="Textfeld 17"/>
          <p:cNvSpPr txBox="1"/>
          <p:nvPr/>
        </p:nvSpPr>
        <p:spPr>
          <a:xfrm>
            <a:off x="3238691" y="3627333"/>
            <a:ext cx="2698909" cy="8572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900000" algn="l"/>
              </a:tabLst>
            </a:lvl1pPr>
          </a:lstStyle>
          <a:p>
            <a:pPr lvl="0" indent="0" algn="l" fontAlgn="base">
              <a:lnSpc>
                <a:spcPts val="1000"/>
              </a:lnSpc>
            </a:pPr>
            <a:endParaRPr/>
          </a:p>
        </p:txBody>
      </p:sp>
      <p:sp>
        <p:nvSpPr>
          <p:cNvPr id="19" name="Textfeld 18"/>
          <p:cNvSpPr txBox="1"/>
          <p:nvPr/>
        </p:nvSpPr>
        <p:spPr>
          <a:xfrm>
            <a:off x="3947779" y="3619500"/>
            <a:ext cx="857250" cy="142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620713" algn="l"/>
              </a:tabLst>
            </a:lvl1pPr>
          </a:lstStyle>
          <a:p>
            <a:pPr lvl="0" indent="0" algn="l" fontAlgn="base"/>
            <a:r>
              <a:rPr sz="800" b="0" i="0" u="none" strike="noStrike">
                <a:solidFill>
                  <a:srgbClr val="000000"/>
                </a:solidFill>
                <a:latin typeface="Arial Narrow"/>
              </a:rPr>
              <a:t>Turn Lock</a:t>
            </a:r>
          </a:p>
        </p:txBody>
      </p:sp>
      <p:sp>
        <p:nvSpPr>
          <p:cNvPr id="20" name="Textfeld 19"/>
          <p:cNvSpPr txBox="1"/>
          <p:nvPr/>
        </p:nvSpPr>
        <p:spPr>
          <a:xfrm>
            <a:off x="5424154" y="3619500"/>
            <a:ext cx="857250" cy="142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620713" algn="l"/>
              </a:tabLst>
            </a:lvl1pPr>
          </a:lstStyle>
          <a:p>
            <a:pPr lvl="0" indent="0" algn="l" fontAlgn="base"/>
            <a:r>
              <a:rPr sz="800" b="0" i="0" u="none" strike="noStrike">
                <a:solidFill>
                  <a:srgbClr val="000000"/>
                </a:solidFill>
                <a:latin typeface="Arial Narrow"/>
              </a:rPr>
              <a:t>Tool Free</a:t>
            </a:r>
          </a:p>
        </p:txBody>
      </p:sp>
      <p:sp>
        <p:nvSpPr>
          <p:cNvPr id="21" name="Textfeld 20"/>
          <p:cNvSpPr txBox="1"/>
          <p:nvPr/>
        </p:nvSpPr>
        <p:spPr>
          <a:xfrm>
            <a:off x="3947779" y="4238625"/>
            <a:ext cx="857250" cy="142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620713" algn="l"/>
              </a:tabLst>
            </a:lvl1pPr>
          </a:lstStyle>
          <a:p>
            <a:pPr lvl="0" indent="0" algn="l" fontAlgn="base"/>
            <a:r>
              <a:rPr sz="800" b="0" i="0" u="none" strike="noStrike">
                <a:solidFill>
                  <a:srgbClr val="000000"/>
                </a:solidFill>
                <a:latin typeface="Arial Narrow"/>
              </a:rPr>
              <a:t>Double Lock Slider</a:t>
            </a:r>
          </a:p>
        </p:txBody>
      </p:sp>
      <p:sp>
        <p:nvSpPr>
          <p:cNvPr id="22" name="Textfeld 21"/>
          <p:cNvSpPr txBox="1"/>
          <p:nvPr/>
        </p:nvSpPr>
        <p:spPr>
          <a:xfrm>
            <a:off x="5424154" y="4238625"/>
            <a:ext cx="857250" cy="142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620713" algn="l"/>
              </a:tabLst>
            </a:lvl1pPr>
          </a:lstStyle>
          <a:p>
            <a:pPr lvl="0" indent="0" algn="l" fontAlgn="base"/>
            <a:r>
              <a:rPr sz="800" b="0" i="0" u="none" strike="noStrike">
                <a:solidFill>
                  <a:srgbClr val="000000"/>
                </a:solidFill>
                <a:latin typeface="Arial Narrow"/>
              </a:rPr>
              <a:t>Flowflex®</a:t>
            </a: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7763924" y="1229317"/>
            <a:ext cx="1052512" cy="378619"/>
          </a:xfrm>
          <a:prstGeom prst="roundRect">
            <a:avLst/>
          </a:prstGeom>
          <a:noFill/>
          <a:ln w="31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dirty="0" smtClean="0"/>
              <a:t>395</a:t>
            </a:r>
            <a:r>
              <a:rPr lang="ru-RU" dirty="0" smtClean="0"/>
              <a:t>0</a:t>
            </a:r>
            <a:r>
              <a:rPr lang="en-US" dirty="0" smtClean="0"/>
              <a:t> P </a:t>
            </a:r>
            <a:endParaRPr lang="ru-RU" dirty="0">
              <a:solidFill>
                <a:srgbClr val="2E2056"/>
              </a:solidFill>
              <a:latin typeface="Helvetica" charset="-52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extfeld 1"/>
          <p:cNvSpPr txBox="1"/>
          <p:nvPr/>
        </p:nvSpPr>
        <p:spPr>
          <a:xfrm>
            <a:off x="359855" y="3814458"/>
            <a:ext cx="8744464" cy="4286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620713" algn="l"/>
              </a:tabLst>
            </a:lvl1pPr>
          </a:lstStyle>
          <a:p>
            <a:pPr lvl="0" indent="0" algn="l" fontAlgn="base">
              <a:lnSpc>
                <a:spcPts val="4500"/>
              </a:lnSpc>
            </a:pPr>
            <a:r>
              <a:rPr sz="4500" b="1" i="0" u="none" strike="noStrike">
                <a:solidFill>
                  <a:srgbClr val="FFFFFF"/>
                </a:solidFill>
                <a:latin typeface="Arial Narrow"/>
              </a:rPr>
              <a:t>RACE CLASSIC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359855" y="4419013"/>
            <a:ext cx="8744464" cy="9525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620713" algn="l"/>
              </a:tabLst>
            </a:lvl1pPr>
          </a:lstStyle>
          <a:p>
            <a:pPr lvl="0" indent="0" algn="l" fontAlgn="base"/>
            <a:r>
              <a:rPr sz="2000" b="0" i="0" u="none" strike="noStrike">
                <a:solidFill>
                  <a:srgbClr val="D1DA22"/>
                </a:solidFill>
                <a:latin typeface="Arial Narrow"/>
              </a:rPr>
              <a:t>SEASON 19|20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rafik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9725" y="1099273"/>
            <a:ext cx="5808052" cy="781050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8654" y="3676650"/>
            <a:ext cx="619125" cy="123825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28654" y="4295775"/>
            <a:ext cx="476250" cy="476250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05029" y="4295775"/>
            <a:ext cx="476250" cy="476250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361950" y="4897620"/>
            <a:ext cx="827665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620713" algn="l"/>
              </a:tabLst>
            </a:lvl1pPr>
          </a:lstStyle>
          <a:p>
            <a:pPr lvl="0" indent="0" algn="l" fontAlgn="base"/>
            <a:r>
              <a:rPr sz="900" b="0" i="0" u="none" strike="noStrike" dirty="0">
                <a:solidFill>
                  <a:srgbClr val="FFFFFF"/>
                </a:solidFill>
                <a:latin typeface="Arial Narrow"/>
              </a:rPr>
              <a:t>Line Up 19|20 // Nordic // </a:t>
            </a:r>
            <a:r>
              <a:rPr lang="ru-RU" sz="900" b="0" i="0" u="none" strike="noStrike" dirty="0" smtClean="0">
                <a:solidFill>
                  <a:srgbClr val="FFFFFF"/>
                </a:solidFill>
                <a:latin typeface="Arial Narrow"/>
              </a:rPr>
              <a:t>Лыжные крепления</a:t>
            </a:r>
            <a:r>
              <a:rPr sz="900" b="0" i="0" u="none" strike="noStrike" dirty="0" smtClean="0">
                <a:solidFill>
                  <a:srgbClr val="FFFFFF"/>
                </a:solidFill>
                <a:latin typeface="Arial Narrow"/>
              </a:rPr>
              <a:t> </a:t>
            </a:r>
            <a:r>
              <a:rPr sz="900" b="0" i="0" u="none" strike="noStrike" dirty="0">
                <a:solidFill>
                  <a:srgbClr val="FFFFFF"/>
                </a:solidFill>
                <a:latin typeface="Arial Narrow"/>
              </a:rPr>
              <a:t>// Race Classic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361950" y="374249"/>
            <a:ext cx="8276654" cy="2857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620713" algn="l"/>
              </a:tabLst>
            </a:lvl1pPr>
          </a:lstStyle>
          <a:p>
            <a:pPr lvl="0" indent="0" algn="l" fontAlgn="base"/>
            <a:r>
              <a:rPr sz="2800" b="1" i="0" u="none" strike="noStrike">
                <a:solidFill>
                  <a:srgbClr val="000000"/>
                </a:solidFill>
                <a:latin typeface="Arial Narrow"/>
              </a:rPr>
              <a:t>WORLDCUP CLASSIC IFP BLACK/YELLOW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361950" y="2025981"/>
            <a:ext cx="3879232" cy="2447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620713" algn="l"/>
              </a:tabLst>
            </a:lvl1pPr>
          </a:lstStyle>
          <a:p>
            <a:pPr lvl="0" indent="0" algn="l" fontAlgn="base"/>
            <a:r>
              <a:rPr sz="1000" b="1" i="0" u="none" strike="noStrike">
                <a:solidFill>
                  <a:srgbClr val="000000"/>
                </a:solidFill>
                <a:latin typeface="Arial Narrow"/>
              </a:rPr>
              <a:t>WORLDCUP CLASSIC IFP BLACK/YELLOW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361950" y="3418618"/>
            <a:ext cx="3879232" cy="2447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620713" algn="l"/>
              </a:tabLst>
            </a:lvl1pPr>
          </a:lstStyle>
          <a:p>
            <a:pPr lvl="0" indent="0" algn="l" fontAlgn="base"/>
            <a:r>
              <a:rPr lang="ru-RU" sz="1000" b="1" i="0" u="none" strike="noStrike" dirty="0" smtClean="0">
                <a:solidFill>
                  <a:srgbClr val="000000"/>
                </a:solidFill>
                <a:latin typeface="Arial Narrow"/>
              </a:rPr>
              <a:t>ТЕХНОЛОГИИ</a:t>
            </a:r>
            <a:endParaRPr sz="1000" b="1" i="0" u="none" strike="noStrike" dirty="0">
              <a:solidFill>
                <a:srgbClr val="000000"/>
              </a:solidFill>
              <a:latin typeface="Arial Narrow"/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3238691" y="2025981"/>
            <a:ext cx="3879232" cy="2447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620713" algn="l"/>
              </a:tabLst>
            </a:lvl1pPr>
          </a:lstStyle>
          <a:p>
            <a:pPr lvl="0" indent="0" algn="l" fontAlgn="base"/>
            <a:r>
              <a:rPr lang="ru-RU" sz="1000" b="1" i="0" u="none" strike="noStrike" dirty="0" smtClean="0">
                <a:solidFill>
                  <a:srgbClr val="000000"/>
                </a:solidFill>
                <a:latin typeface="Arial Narrow"/>
              </a:rPr>
              <a:t>ПРЕИМУЩЕСТВА ДЛЯ ПОТРЕБИТЕЛЕЙ</a:t>
            </a:r>
            <a:endParaRPr sz="1000" b="1" i="0" u="none" strike="noStrike" dirty="0">
              <a:solidFill>
                <a:srgbClr val="000000"/>
              </a:solidFill>
              <a:latin typeface="Arial Narrow"/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3238691" y="3418618"/>
            <a:ext cx="3879232" cy="2447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620713" algn="l"/>
              </a:tabLst>
            </a:lvl1pPr>
          </a:lstStyle>
          <a:p>
            <a:pPr lvl="0" indent="0" algn="l" fontAlgn="base"/>
            <a:r>
              <a:rPr lang="ru-RU" sz="1000" b="1" i="0" u="none" strike="noStrike" dirty="0" smtClean="0">
                <a:solidFill>
                  <a:srgbClr val="000000"/>
                </a:solidFill>
                <a:latin typeface="Arial Narrow"/>
              </a:rPr>
              <a:t>ОСНОВНЫЕ ТЕХНОЛОГИИ</a:t>
            </a:r>
            <a:endParaRPr sz="1000" b="1" i="0" u="none" strike="noStrike" dirty="0">
              <a:solidFill>
                <a:srgbClr val="000000"/>
              </a:solidFill>
              <a:latin typeface="Arial Narrow"/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6117527" y="2025981"/>
            <a:ext cx="3879232" cy="2447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620713" algn="l"/>
              </a:tabLst>
            </a:lvl1pPr>
          </a:lstStyle>
          <a:p>
            <a:pPr lvl="0" indent="0" algn="l" fontAlgn="base"/>
            <a:r>
              <a:rPr lang="ru-RU" sz="1000" b="1" i="0" u="none" strike="noStrike" dirty="0" smtClean="0">
                <a:solidFill>
                  <a:srgbClr val="000000"/>
                </a:solidFill>
                <a:latin typeface="Arial Narrow"/>
              </a:rPr>
              <a:t>ИНФОРМАЦИЯ</a:t>
            </a:r>
            <a:endParaRPr sz="1000" b="1" i="0" u="none" strike="noStrike" dirty="0">
              <a:solidFill>
                <a:srgbClr val="000000"/>
              </a:solidFill>
              <a:latin typeface="Arial Narrow"/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361950" y="2234696"/>
            <a:ext cx="2698909" cy="7335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620713" algn="l"/>
              </a:tabLst>
            </a:lvl1pPr>
          </a:lstStyle>
          <a:p>
            <a:pPr lvl="0" fontAlgn="base">
              <a:lnSpc>
                <a:spcPts val="1000"/>
              </a:lnSpc>
            </a:pPr>
            <a:r>
              <a:rPr lang="ru-RU" sz="900" dirty="0">
                <a:solidFill>
                  <a:srgbClr val="000000"/>
                </a:solidFill>
                <a:latin typeface="Arial Narrow"/>
              </a:rPr>
              <a:t>Профессиональные гоночные крепления TURNAMIC® для </a:t>
            </a:r>
            <a:r>
              <a:rPr lang="ru-RU" sz="900" dirty="0" smtClean="0">
                <a:solidFill>
                  <a:srgbClr val="000000"/>
                </a:solidFill>
                <a:latin typeface="Arial Narrow"/>
              </a:rPr>
              <a:t>классического </a:t>
            </a:r>
            <a:r>
              <a:rPr lang="ru-RU" sz="900" dirty="0">
                <a:solidFill>
                  <a:srgbClr val="000000"/>
                </a:solidFill>
                <a:latin typeface="Arial Narrow"/>
              </a:rPr>
              <a:t>хода. Легко устанавливать и просто регулировать без специальных инструментов. Фиксатор </a:t>
            </a:r>
            <a:r>
              <a:rPr lang="ru-RU" sz="900" dirty="0" err="1">
                <a:solidFill>
                  <a:srgbClr val="000000"/>
                </a:solidFill>
                <a:latin typeface="Arial Narrow"/>
              </a:rPr>
              <a:t>Safe</a:t>
            </a:r>
            <a:r>
              <a:rPr lang="ru-RU" sz="900" dirty="0">
                <a:solidFill>
                  <a:srgbClr val="000000"/>
                </a:solidFill>
                <a:latin typeface="Arial Narrow"/>
              </a:rPr>
              <a:t> </a:t>
            </a:r>
            <a:r>
              <a:rPr lang="ru-RU" sz="900" dirty="0" err="1">
                <a:solidFill>
                  <a:srgbClr val="000000"/>
                </a:solidFill>
                <a:latin typeface="Arial Narrow"/>
              </a:rPr>
              <a:t>Lock</a:t>
            </a:r>
            <a:r>
              <a:rPr lang="ru-RU" sz="900" dirty="0">
                <a:solidFill>
                  <a:srgbClr val="000000"/>
                </a:solidFill>
                <a:latin typeface="Arial Narrow"/>
              </a:rPr>
              <a:t> предотвращает случайное открытие во время гонок и тренировок.</a:t>
            </a:r>
          </a:p>
        </p:txBody>
      </p:sp>
      <p:sp>
        <p:nvSpPr>
          <p:cNvPr id="14" name="Textfeld 13"/>
          <p:cNvSpPr txBox="1"/>
          <p:nvPr/>
        </p:nvSpPr>
        <p:spPr>
          <a:xfrm>
            <a:off x="3238691" y="2234696"/>
            <a:ext cx="2698909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620713" algn="l"/>
              </a:tabLst>
            </a:lvl1pPr>
          </a:lstStyle>
          <a:p>
            <a:pPr marL="171450" indent="-171450">
              <a:lnSpc>
                <a:spcPts val="1000"/>
              </a:lnSpc>
              <a:buFont typeface="Wingdings" charset="2"/>
              <a:buChar char="§"/>
            </a:pPr>
            <a:r>
              <a:rPr lang="ru-RU" sz="900" b="0" i="0" u="none" strike="noStrike" dirty="0" smtClean="0">
                <a:solidFill>
                  <a:srgbClr val="000000"/>
                </a:solidFill>
                <a:latin typeface="Arial Narrow"/>
              </a:rPr>
              <a:t>Установка и регулировка без инструментов</a:t>
            </a:r>
            <a:r>
              <a:rPr sz="900" b="0" i="0" u="none" strike="noStrike" dirty="0">
                <a:solidFill>
                  <a:srgbClr val="000000"/>
                </a:solidFill>
                <a:latin typeface="Arial Narrow"/>
              </a:rPr>
              <a:t>
</a:t>
            </a:r>
            <a:r>
              <a:rPr lang="ru-RU" sz="900" dirty="0">
                <a:solidFill>
                  <a:srgbClr val="000000"/>
                </a:solidFill>
                <a:latin typeface="Arial Narrow"/>
              </a:rPr>
              <a:t> Фиксатор </a:t>
            </a:r>
            <a:r>
              <a:rPr lang="ru-RU" sz="900" dirty="0" err="1">
                <a:solidFill>
                  <a:srgbClr val="000000"/>
                </a:solidFill>
                <a:latin typeface="Arial Narrow"/>
              </a:rPr>
              <a:t>Safe</a:t>
            </a:r>
            <a:r>
              <a:rPr lang="ru-RU" sz="900" dirty="0">
                <a:solidFill>
                  <a:srgbClr val="000000"/>
                </a:solidFill>
                <a:latin typeface="Arial Narrow"/>
              </a:rPr>
              <a:t> </a:t>
            </a:r>
            <a:r>
              <a:rPr lang="ru-RU" sz="900" dirty="0" err="1">
                <a:solidFill>
                  <a:srgbClr val="000000"/>
                </a:solidFill>
                <a:latin typeface="Arial Narrow"/>
              </a:rPr>
              <a:t>Lock</a:t>
            </a:r>
            <a:r>
              <a:rPr lang="ru-RU" sz="900" dirty="0">
                <a:solidFill>
                  <a:srgbClr val="000000"/>
                </a:solidFill>
                <a:latin typeface="Arial Narrow"/>
              </a:rPr>
              <a:t> предотвращает нежелательное открытие </a:t>
            </a:r>
            <a:r>
              <a:rPr sz="900" b="0" i="0" u="none" strike="noStrike" dirty="0">
                <a:solidFill>
                  <a:srgbClr val="000000"/>
                </a:solidFill>
                <a:latin typeface="Arial Narrow"/>
              </a:rPr>
              <a:t>
</a:t>
            </a:r>
            <a:r>
              <a:rPr lang="ru-RU" sz="900" b="0" i="0" u="none" strike="noStrike" dirty="0" smtClean="0">
                <a:solidFill>
                  <a:srgbClr val="000000"/>
                </a:solidFill>
                <a:latin typeface="Arial Narrow"/>
              </a:rPr>
              <a:t>Ручное </a:t>
            </a:r>
            <a:r>
              <a:rPr lang="ru-RU" sz="900" b="0" i="0" u="none" strike="noStrike" dirty="0" err="1" smtClean="0">
                <a:solidFill>
                  <a:srgbClr val="000000"/>
                </a:solidFill>
                <a:latin typeface="Arial Narrow"/>
              </a:rPr>
              <a:t>встёгивание</a:t>
            </a:r>
            <a:r>
              <a:rPr lang="ru-RU" sz="900" b="0" i="0" u="none" strike="noStrike" dirty="0" smtClean="0">
                <a:solidFill>
                  <a:srgbClr val="000000"/>
                </a:solidFill>
                <a:latin typeface="Arial Narrow"/>
              </a:rPr>
              <a:t> и выстегивание</a:t>
            </a:r>
            <a:endParaRPr sz="900" b="0" i="0" u="none" strike="noStrike" dirty="0">
              <a:solidFill>
                <a:srgbClr val="000000"/>
              </a:solidFill>
              <a:latin typeface="Arial Narrow"/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6117527" y="2234696"/>
            <a:ext cx="2698909" cy="7335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900000" algn="l"/>
              </a:tabLst>
            </a:lvl1pPr>
          </a:lstStyle>
          <a:p>
            <a:pPr lvl="0" indent="0" algn="l" fontAlgn="base">
              <a:lnSpc>
                <a:spcPts val="1000"/>
              </a:lnSpc>
            </a:pPr>
            <a:r>
              <a:rPr lang="ru-RU" sz="900" b="0" i="0" u="none" strike="noStrike" dirty="0" smtClean="0">
                <a:solidFill>
                  <a:srgbClr val="000000"/>
                </a:solidFill>
                <a:latin typeface="Arial Narrow"/>
              </a:rPr>
              <a:t>Артикул:</a:t>
            </a:r>
            <a:r>
              <a:rPr sz="900" b="0" i="0" u="none" strike="noStrike" dirty="0">
                <a:solidFill>
                  <a:srgbClr val="000000"/>
                </a:solidFill>
                <a:latin typeface="Arial Narrow"/>
              </a:rPr>
              <a:t>	S49119
</a:t>
            </a:r>
            <a:r>
              <a:rPr lang="ru-RU" sz="900" b="0" i="0" u="none" strike="noStrike" dirty="0" smtClean="0">
                <a:solidFill>
                  <a:srgbClr val="000000"/>
                </a:solidFill>
                <a:latin typeface="Arial Narrow"/>
              </a:rPr>
              <a:t>Флексор:</a:t>
            </a:r>
            <a:r>
              <a:rPr sz="900" b="0" i="0" u="none" strike="noStrike" dirty="0">
                <a:solidFill>
                  <a:srgbClr val="000000"/>
                </a:solidFill>
                <a:latin typeface="Arial Narrow"/>
              </a:rPr>
              <a:t>	Classic
</a:t>
            </a:r>
            <a:r>
              <a:rPr lang="ru-RU" sz="900" b="0" i="0" u="none" strike="noStrike" dirty="0" smtClean="0">
                <a:solidFill>
                  <a:srgbClr val="000000"/>
                </a:solidFill>
                <a:latin typeface="Arial Narrow"/>
              </a:rPr>
              <a:t>Фиксация:</a:t>
            </a:r>
            <a:r>
              <a:rPr sz="900" b="0" i="0" u="none" strike="noStrike" dirty="0">
                <a:solidFill>
                  <a:srgbClr val="000000"/>
                </a:solidFill>
                <a:latin typeface="Arial Narrow"/>
              </a:rPr>
              <a:t>	</a:t>
            </a:r>
            <a:r>
              <a:rPr lang="ru-RU" sz="900" b="0" i="0" u="none" strike="noStrike" dirty="0" smtClean="0">
                <a:solidFill>
                  <a:srgbClr val="000000"/>
                </a:solidFill>
                <a:latin typeface="Arial Narrow"/>
              </a:rPr>
              <a:t>ручная</a:t>
            </a:r>
            <a:r>
              <a:rPr sz="900" b="0" i="0" u="none" strike="noStrike" dirty="0">
                <a:solidFill>
                  <a:srgbClr val="000000"/>
                </a:solidFill>
                <a:latin typeface="Arial Narrow"/>
              </a:rPr>
              <a:t>
</a:t>
            </a:r>
            <a:r>
              <a:rPr lang="ru-RU" sz="900" b="0" i="0" u="none" strike="noStrike" dirty="0" smtClean="0">
                <a:solidFill>
                  <a:srgbClr val="000000"/>
                </a:solidFill>
                <a:latin typeface="Arial Narrow"/>
              </a:rPr>
              <a:t>Вес:</a:t>
            </a:r>
            <a:r>
              <a:rPr sz="900" b="0" i="0" u="none" strike="noStrike" dirty="0">
                <a:solidFill>
                  <a:srgbClr val="000000"/>
                </a:solidFill>
                <a:latin typeface="Arial Narrow"/>
              </a:rPr>
              <a:t>	</a:t>
            </a:r>
            <a:r>
              <a:rPr sz="900" b="0" i="0" u="none" strike="noStrike" dirty="0" smtClean="0">
                <a:solidFill>
                  <a:srgbClr val="000000"/>
                </a:solidFill>
                <a:latin typeface="Arial Narrow"/>
              </a:rPr>
              <a:t>215 g</a:t>
            </a:r>
            <a:r>
              <a:rPr sz="900" b="0" i="0" u="none" strike="noStrike" dirty="0">
                <a:solidFill>
                  <a:srgbClr val="000000"/>
                </a:solidFill>
                <a:latin typeface="Arial Narrow"/>
              </a:rPr>
              <a:t>
</a:t>
            </a:r>
          </a:p>
        </p:txBody>
      </p:sp>
      <p:sp>
        <p:nvSpPr>
          <p:cNvPr id="16" name="Textfeld 15"/>
          <p:cNvSpPr txBox="1"/>
          <p:nvPr/>
        </p:nvSpPr>
        <p:spPr>
          <a:xfrm>
            <a:off x="361950" y="3627333"/>
            <a:ext cx="2698909" cy="8572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620713" algn="l"/>
              </a:tabLst>
            </a:lvl1pPr>
          </a:lstStyle>
          <a:p>
            <a:pPr marL="171450" indent="-171450">
              <a:lnSpc>
                <a:spcPts val="1000"/>
              </a:lnSpc>
              <a:buFont typeface="Wingdings" charset="2"/>
              <a:buChar char="§"/>
            </a:pPr>
            <a:r>
              <a:rPr sz="900" b="0" i="0" u="none" strike="noStrike">
                <a:solidFill>
                  <a:srgbClr val="000000"/>
                </a:solidFill>
                <a:latin typeface="Arial Narrow"/>
              </a:rPr>
              <a:t>Turn Lock
Double Lock Slider
Flow Flex
Heel Pre-adjust
Low Profile
Torsion-proofed body
Classic Flexor
Tool Free</a:t>
            </a:r>
          </a:p>
        </p:txBody>
      </p:sp>
      <p:sp>
        <p:nvSpPr>
          <p:cNvPr id="17" name="Textfeld 16"/>
          <p:cNvSpPr txBox="1"/>
          <p:nvPr/>
        </p:nvSpPr>
        <p:spPr>
          <a:xfrm>
            <a:off x="3238691" y="3627333"/>
            <a:ext cx="2698909" cy="8572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900000" algn="l"/>
              </a:tabLst>
            </a:lvl1pPr>
          </a:lstStyle>
          <a:p>
            <a:pPr lvl="0" indent="0" algn="l" fontAlgn="base">
              <a:lnSpc>
                <a:spcPts val="1000"/>
              </a:lnSpc>
            </a:pPr>
            <a:endParaRPr/>
          </a:p>
        </p:txBody>
      </p:sp>
      <p:sp>
        <p:nvSpPr>
          <p:cNvPr id="18" name="Textfeld 17"/>
          <p:cNvSpPr txBox="1"/>
          <p:nvPr/>
        </p:nvSpPr>
        <p:spPr>
          <a:xfrm>
            <a:off x="3947779" y="3619500"/>
            <a:ext cx="857250" cy="142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620713" algn="l"/>
              </a:tabLst>
            </a:lvl1pPr>
          </a:lstStyle>
          <a:p>
            <a:pPr lvl="0" indent="0" algn="l" fontAlgn="base"/>
            <a:r>
              <a:rPr sz="800" b="0" i="0" u="none" strike="noStrike">
                <a:solidFill>
                  <a:srgbClr val="000000"/>
                </a:solidFill>
                <a:latin typeface="Arial Narrow"/>
              </a:rPr>
              <a:t>RACE CODE</a:t>
            </a:r>
          </a:p>
        </p:txBody>
      </p:sp>
      <p:sp>
        <p:nvSpPr>
          <p:cNvPr id="19" name="Textfeld 18"/>
          <p:cNvSpPr txBox="1"/>
          <p:nvPr/>
        </p:nvSpPr>
        <p:spPr>
          <a:xfrm>
            <a:off x="5424154" y="3619500"/>
            <a:ext cx="857250" cy="142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620713" algn="l"/>
              </a:tabLst>
            </a:lvl1pPr>
          </a:lstStyle>
          <a:p>
            <a:pPr lvl="0" indent="0" algn="l" fontAlgn="base"/>
            <a:r>
              <a:rPr sz="800" b="0" i="0" u="none" strike="noStrike">
                <a:solidFill>
                  <a:srgbClr val="000000"/>
                </a:solidFill>
                <a:latin typeface="Arial Narrow"/>
              </a:rPr>
              <a:t>Safe Lock</a:t>
            </a:r>
          </a:p>
        </p:txBody>
      </p:sp>
      <p:sp>
        <p:nvSpPr>
          <p:cNvPr id="20" name="Textfeld 19"/>
          <p:cNvSpPr txBox="1"/>
          <p:nvPr/>
        </p:nvSpPr>
        <p:spPr>
          <a:xfrm>
            <a:off x="3947779" y="4238625"/>
            <a:ext cx="857250" cy="142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620713" algn="l"/>
              </a:tabLst>
            </a:lvl1pPr>
          </a:lstStyle>
          <a:p>
            <a:pPr lvl="0" indent="0" algn="l" fontAlgn="base"/>
            <a:r>
              <a:rPr sz="800" b="0" i="0" u="none" strike="noStrike">
                <a:solidFill>
                  <a:srgbClr val="000000"/>
                </a:solidFill>
                <a:latin typeface="Arial Narrow"/>
              </a:rPr>
              <a:t>Tool Free</a:t>
            </a:r>
          </a:p>
        </p:txBody>
      </p:sp>
      <p:sp>
        <p:nvSpPr>
          <p:cNvPr id="21" name="Textfeld 20"/>
          <p:cNvSpPr txBox="1"/>
          <p:nvPr/>
        </p:nvSpPr>
        <p:spPr>
          <a:xfrm>
            <a:off x="5424154" y="4238625"/>
            <a:ext cx="857250" cy="142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620713" algn="l"/>
              </a:tabLst>
            </a:lvl1pPr>
          </a:lstStyle>
          <a:p>
            <a:pPr lvl="0" indent="0" algn="l" fontAlgn="base"/>
            <a:r>
              <a:rPr sz="800" b="0" i="0" u="none" strike="noStrike">
                <a:solidFill>
                  <a:srgbClr val="000000"/>
                </a:solidFill>
                <a:latin typeface="Arial Narrow"/>
              </a:rPr>
              <a:t>Double Lock Slider</a:t>
            </a: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7763924" y="1229317"/>
            <a:ext cx="1052512" cy="378619"/>
          </a:xfrm>
          <a:prstGeom prst="roundRect">
            <a:avLst/>
          </a:prstGeom>
          <a:noFill/>
          <a:ln w="31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dirty="0" smtClean="0"/>
              <a:t>65</a:t>
            </a:r>
            <a:r>
              <a:rPr lang="ru-RU" dirty="0" smtClean="0"/>
              <a:t>00</a:t>
            </a:r>
            <a:r>
              <a:rPr lang="en-US" dirty="0" smtClean="0"/>
              <a:t> P </a:t>
            </a:r>
            <a:endParaRPr lang="ru-RU" dirty="0">
              <a:solidFill>
                <a:srgbClr val="2E2056"/>
              </a:solidFill>
              <a:latin typeface="Helvetica" charset="-52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rafik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9725" y="1099273"/>
            <a:ext cx="5808052" cy="781050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8654" y="3676650"/>
            <a:ext cx="619125" cy="123825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05029" y="3676650"/>
            <a:ext cx="476250" cy="476250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28654" y="4295775"/>
            <a:ext cx="476250" cy="476250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05029" y="4295775"/>
            <a:ext cx="476250" cy="476250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361950" y="4897620"/>
            <a:ext cx="827665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620713" algn="l"/>
              </a:tabLst>
            </a:lvl1pPr>
          </a:lstStyle>
          <a:p>
            <a:pPr lvl="0" indent="0" algn="l" fontAlgn="base"/>
            <a:r>
              <a:rPr sz="900" b="0" i="0" u="none" strike="noStrike" dirty="0">
                <a:solidFill>
                  <a:srgbClr val="FFFFFF"/>
                </a:solidFill>
                <a:latin typeface="Arial Narrow"/>
              </a:rPr>
              <a:t>Line Up 19|20 // Nordic // </a:t>
            </a:r>
            <a:r>
              <a:rPr lang="ru-RU" sz="900" b="0" i="0" u="none" strike="noStrike" dirty="0" smtClean="0">
                <a:solidFill>
                  <a:srgbClr val="FFFFFF"/>
                </a:solidFill>
                <a:latin typeface="Arial Narrow"/>
              </a:rPr>
              <a:t>Лыжные крепления</a:t>
            </a:r>
            <a:r>
              <a:rPr sz="900" b="0" i="0" u="none" strike="noStrike" dirty="0" smtClean="0">
                <a:solidFill>
                  <a:srgbClr val="FFFFFF"/>
                </a:solidFill>
                <a:latin typeface="Arial Narrow"/>
              </a:rPr>
              <a:t> </a:t>
            </a:r>
            <a:r>
              <a:rPr sz="900" b="0" i="0" u="none" strike="noStrike" dirty="0">
                <a:solidFill>
                  <a:srgbClr val="FFFFFF"/>
                </a:solidFill>
                <a:latin typeface="Arial Narrow"/>
              </a:rPr>
              <a:t>// Race Classic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361950" y="374249"/>
            <a:ext cx="8276654" cy="2857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620713" algn="l"/>
              </a:tabLst>
            </a:lvl1pPr>
          </a:lstStyle>
          <a:p>
            <a:pPr lvl="0" indent="0" algn="l" fontAlgn="base"/>
            <a:r>
              <a:rPr sz="2800" b="1" i="0" u="none" strike="noStrike">
                <a:solidFill>
                  <a:srgbClr val="000000"/>
                </a:solidFill>
                <a:latin typeface="Arial Narrow"/>
              </a:rPr>
              <a:t>RACE PRO CLASSIC IFP BLACK/YELLOW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361950" y="2025981"/>
            <a:ext cx="3879232" cy="2447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620713" algn="l"/>
              </a:tabLst>
            </a:lvl1pPr>
          </a:lstStyle>
          <a:p>
            <a:pPr lvl="0" indent="0" algn="l" fontAlgn="base"/>
            <a:r>
              <a:rPr sz="1000" b="1" i="0" u="none" strike="noStrike">
                <a:solidFill>
                  <a:srgbClr val="000000"/>
                </a:solidFill>
                <a:latin typeface="Arial Narrow"/>
              </a:rPr>
              <a:t>RACE PRO CLASSIC IFP BLACK/YELLOW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361950" y="3418618"/>
            <a:ext cx="3879232" cy="2447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620713" algn="l"/>
              </a:tabLst>
            </a:lvl1pPr>
          </a:lstStyle>
          <a:p>
            <a:pPr lvl="0" indent="0" algn="l" fontAlgn="base"/>
            <a:r>
              <a:rPr lang="ru-RU" sz="1000" b="1" i="0" u="none" strike="noStrike" dirty="0" smtClean="0">
                <a:solidFill>
                  <a:srgbClr val="000000"/>
                </a:solidFill>
                <a:latin typeface="Arial Narrow"/>
              </a:rPr>
              <a:t>ТЕХНОЛОГИИ</a:t>
            </a:r>
            <a:endParaRPr sz="1000" b="1" i="0" u="none" strike="noStrike" dirty="0">
              <a:solidFill>
                <a:srgbClr val="000000"/>
              </a:solidFill>
              <a:latin typeface="Arial Narrow"/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3238691" y="2025981"/>
            <a:ext cx="3879232" cy="2447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620713" algn="l"/>
              </a:tabLst>
            </a:lvl1pPr>
          </a:lstStyle>
          <a:p>
            <a:pPr lvl="0" indent="0" algn="l" fontAlgn="base"/>
            <a:r>
              <a:rPr lang="ru-RU" sz="1000" b="1" i="0" u="none" strike="noStrike" dirty="0" smtClean="0">
                <a:solidFill>
                  <a:srgbClr val="000000"/>
                </a:solidFill>
                <a:latin typeface="Arial Narrow"/>
              </a:rPr>
              <a:t>ПРЕИМУЩЕСТВА ДЛЯ ПОТРЕБИТЕЛЕЙ</a:t>
            </a:r>
            <a:endParaRPr sz="1000" b="1" i="0" u="none" strike="noStrike" dirty="0">
              <a:solidFill>
                <a:srgbClr val="000000"/>
              </a:solidFill>
              <a:latin typeface="Arial Narrow"/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3238691" y="3418618"/>
            <a:ext cx="3879232" cy="2447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620713" algn="l"/>
              </a:tabLst>
            </a:lvl1pPr>
          </a:lstStyle>
          <a:p>
            <a:pPr lvl="0" indent="0" algn="l" fontAlgn="base"/>
            <a:r>
              <a:rPr lang="ru-RU" sz="1000" b="1" i="0" u="none" strike="noStrike" dirty="0" smtClean="0">
                <a:solidFill>
                  <a:srgbClr val="000000"/>
                </a:solidFill>
                <a:latin typeface="Arial Narrow"/>
              </a:rPr>
              <a:t>ОСНОВНЫЕ ТЕХНОЛОГИИ</a:t>
            </a:r>
            <a:endParaRPr sz="1000" b="1" i="0" u="none" strike="noStrike" dirty="0">
              <a:solidFill>
                <a:srgbClr val="000000"/>
              </a:solidFill>
              <a:latin typeface="Arial Narrow"/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6117527" y="2025981"/>
            <a:ext cx="3879232" cy="2447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620713" algn="l"/>
              </a:tabLst>
            </a:lvl1pPr>
          </a:lstStyle>
          <a:p>
            <a:pPr lvl="0" indent="0" algn="l" fontAlgn="base"/>
            <a:r>
              <a:rPr lang="ru-RU" sz="1000" b="1" i="0" u="none" strike="noStrike" dirty="0" smtClean="0">
                <a:solidFill>
                  <a:srgbClr val="000000"/>
                </a:solidFill>
                <a:latin typeface="Arial Narrow"/>
              </a:rPr>
              <a:t>ИНФОРМАЦИЯ</a:t>
            </a:r>
            <a:endParaRPr sz="1000" b="1" i="0" u="none" strike="noStrike" dirty="0">
              <a:solidFill>
                <a:srgbClr val="000000"/>
              </a:solidFill>
              <a:latin typeface="Arial Narrow"/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361950" y="2234696"/>
            <a:ext cx="2698909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620713" algn="l"/>
              </a:tabLst>
            </a:lvl1pPr>
          </a:lstStyle>
          <a:p>
            <a:r>
              <a:rPr lang="ru-RU" sz="900" dirty="0">
                <a:latin typeface="Arial" panose="020B0604020202020204" pitchFamily="34" charset="0"/>
                <a:cs typeface="Arial" panose="020B0604020202020204" pitchFamily="34" charset="0"/>
              </a:rPr>
              <a:t>Профессиональные гоночные крепления для классического хода для лыж с платформой 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IFP</a:t>
            </a:r>
            <a:r>
              <a:rPr lang="ru-RU" sz="900" dirty="0">
                <a:latin typeface="Arial" panose="020B0604020202020204" pitchFamily="34" charset="0"/>
                <a:cs typeface="Arial" panose="020B0604020202020204" pitchFamily="34" charset="0"/>
              </a:rPr>
              <a:t>. Крепления </a:t>
            </a: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Turnamic</a:t>
            </a:r>
            <a:r>
              <a:rPr lang="ru-RU" sz="900" dirty="0">
                <a:latin typeface="Arial" panose="020B0604020202020204" pitchFamily="34" charset="0"/>
                <a:cs typeface="Arial" panose="020B0604020202020204" pitchFamily="34" charset="0"/>
              </a:rPr>
              <a:t> созданы для максимальной скорости, их легко устанавливать и просто регулировать.</a:t>
            </a:r>
            <a:endParaRPr lang="de-AT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3238691" y="2234696"/>
            <a:ext cx="269890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620713" algn="l"/>
              </a:tabLst>
            </a:lvl1pPr>
          </a:lstStyle>
          <a:p>
            <a:pPr marL="171450" indent="-171450">
              <a:lnSpc>
                <a:spcPts val="1000"/>
              </a:lnSpc>
              <a:buFont typeface="Wingdings" charset="2"/>
              <a:buChar char="§"/>
            </a:pPr>
            <a:r>
              <a:rPr lang="ru-RU" sz="900" b="0" i="0" u="none" strike="noStrike" dirty="0" smtClean="0">
                <a:solidFill>
                  <a:srgbClr val="000000"/>
                </a:solidFill>
                <a:latin typeface="Arial Narrow"/>
              </a:rPr>
              <a:t>Установка и регулировка без инструментов</a:t>
            </a:r>
            <a:r>
              <a:rPr sz="900" b="0" i="0" u="none" strike="noStrike" dirty="0">
                <a:solidFill>
                  <a:srgbClr val="000000"/>
                </a:solidFill>
                <a:latin typeface="Arial Narrow"/>
              </a:rPr>
              <a:t>
</a:t>
            </a:r>
            <a:r>
              <a:rPr lang="ru-RU" sz="900" b="0" i="0" u="none" strike="noStrike" dirty="0" smtClean="0">
                <a:solidFill>
                  <a:srgbClr val="000000"/>
                </a:solidFill>
                <a:latin typeface="Arial Narrow"/>
              </a:rPr>
              <a:t>Прямая передача энергии</a:t>
            </a:r>
            <a:r>
              <a:rPr sz="900" b="0" i="0" u="none" strike="noStrike" dirty="0">
                <a:solidFill>
                  <a:srgbClr val="000000"/>
                </a:solidFill>
                <a:latin typeface="Arial Narrow"/>
              </a:rPr>
              <a:t>
</a:t>
            </a:r>
            <a:r>
              <a:rPr lang="ru-RU" sz="900" b="0" i="0" u="none" strike="noStrike" dirty="0" smtClean="0">
                <a:solidFill>
                  <a:srgbClr val="000000"/>
                </a:solidFill>
                <a:latin typeface="Arial Narrow"/>
              </a:rPr>
              <a:t>Ручное </a:t>
            </a:r>
            <a:r>
              <a:rPr lang="ru-RU" sz="900" b="0" i="0" u="none" strike="noStrike" dirty="0" err="1" smtClean="0">
                <a:solidFill>
                  <a:srgbClr val="000000"/>
                </a:solidFill>
                <a:latin typeface="Arial Narrow"/>
              </a:rPr>
              <a:t>встёгивание</a:t>
            </a:r>
            <a:r>
              <a:rPr lang="ru-RU" sz="900" b="0" i="0" u="none" strike="noStrike" dirty="0" smtClean="0">
                <a:solidFill>
                  <a:srgbClr val="000000"/>
                </a:solidFill>
                <a:latin typeface="Arial Narrow"/>
              </a:rPr>
              <a:t> и выстегивание</a:t>
            </a:r>
            <a:endParaRPr sz="900" b="0" i="0" u="none" strike="noStrike" dirty="0">
              <a:solidFill>
                <a:srgbClr val="000000"/>
              </a:solidFill>
              <a:latin typeface="Arial Narrow"/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6117527" y="2234696"/>
            <a:ext cx="2698909" cy="7335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900000" algn="l"/>
              </a:tabLst>
            </a:lvl1pPr>
          </a:lstStyle>
          <a:p>
            <a:pPr lvl="0" indent="0" algn="l" fontAlgn="base">
              <a:lnSpc>
                <a:spcPts val="1000"/>
              </a:lnSpc>
            </a:pPr>
            <a:r>
              <a:rPr lang="ru-RU" sz="900" b="0" i="0" u="none" strike="noStrike" dirty="0" smtClean="0">
                <a:solidFill>
                  <a:srgbClr val="000000"/>
                </a:solidFill>
                <a:latin typeface="Arial Narrow"/>
              </a:rPr>
              <a:t>Артикул:</a:t>
            </a:r>
            <a:r>
              <a:rPr sz="900" b="0" i="0" u="none" strike="noStrike" dirty="0">
                <a:solidFill>
                  <a:srgbClr val="000000"/>
                </a:solidFill>
                <a:latin typeface="Arial Narrow"/>
              </a:rPr>
              <a:t>	S50119
</a:t>
            </a:r>
            <a:r>
              <a:rPr lang="ru-RU" sz="900" b="0" i="0" u="none" strike="noStrike" dirty="0" smtClean="0">
                <a:solidFill>
                  <a:srgbClr val="000000"/>
                </a:solidFill>
                <a:latin typeface="Arial Narrow"/>
              </a:rPr>
              <a:t>Флексор:</a:t>
            </a:r>
            <a:r>
              <a:rPr sz="900" b="0" i="0" u="none" strike="noStrike" dirty="0">
                <a:solidFill>
                  <a:srgbClr val="000000"/>
                </a:solidFill>
                <a:latin typeface="Arial Narrow"/>
              </a:rPr>
              <a:t>	Classic
</a:t>
            </a:r>
            <a:r>
              <a:rPr lang="ru-RU" sz="900" b="0" i="0" u="none" strike="noStrike" dirty="0" smtClean="0">
                <a:solidFill>
                  <a:srgbClr val="000000"/>
                </a:solidFill>
                <a:latin typeface="Arial Narrow"/>
              </a:rPr>
              <a:t>Фиксация:</a:t>
            </a:r>
            <a:r>
              <a:rPr sz="900" b="0" i="0" u="none" strike="noStrike" dirty="0">
                <a:solidFill>
                  <a:srgbClr val="000000"/>
                </a:solidFill>
                <a:latin typeface="Arial Narrow"/>
              </a:rPr>
              <a:t>	</a:t>
            </a:r>
            <a:r>
              <a:rPr lang="ru-RU" sz="900" b="0" i="0" u="none" strike="noStrike" dirty="0" smtClean="0">
                <a:solidFill>
                  <a:srgbClr val="000000"/>
                </a:solidFill>
                <a:latin typeface="Arial Narrow"/>
              </a:rPr>
              <a:t>ручная</a:t>
            </a:r>
            <a:r>
              <a:rPr sz="900" b="0" i="0" u="none" strike="noStrike" dirty="0">
                <a:solidFill>
                  <a:srgbClr val="000000"/>
                </a:solidFill>
                <a:latin typeface="Arial Narrow"/>
              </a:rPr>
              <a:t>
</a:t>
            </a:r>
            <a:r>
              <a:rPr lang="ru-RU" sz="900" b="0" i="0" u="none" strike="noStrike" dirty="0" smtClean="0">
                <a:solidFill>
                  <a:srgbClr val="000000"/>
                </a:solidFill>
                <a:latin typeface="Arial Narrow"/>
              </a:rPr>
              <a:t>Вес:</a:t>
            </a:r>
            <a:r>
              <a:rPr sz="900" b="0" i="0" u="none" strike="noStrike" dirty="0">
                <a:solidFill>
                  <a:srgbClr val="000000"/>
                </a:solidFill>
                <a:latin typeface="Arial Narrow"/>
              </a:rPr>
              <a:t>	</a:t>
            </a:r>
            <a:r>
              <a:rPr sz="900" b="0" i="0" u="none" strike="noStrike" dirty="0" smtClean="0">
                <a:solidFill>
                  <a:srgbClr val="000000"/>
                </a:solidFill>
                <a:latin typeface="Arial Narrow"/>
              </a:rPr>
              <a:t>200 g</a:t>
            </a:r>
            <a:r>
              <a:rPr sz="900" b="0" i="0" u="none" strike="noStrike" dirty="0">
                <a:solidFill>
                  <a:srgbClr val="000000"/>
                </a:solidFill>
                <a:latin typeface="Arial Narrow"/>
              </a:rPr>
              <a:t>
</a:t>
            </a:r>
          </a:p>
        </p:txBody>
      </p:sp>
      <p:sp>
        <p:nvSpPr>
          <p:cNvPr id="17" name="Textfeld 16"/>
          <p:cNvSpPr txBox="1"/>
          <p:nvPr/>
        </p:nvSpPr>
        <p:spPr>
          <a:xfrm>
            <a:off x="361950" y="3627333"/>
            <a:ext cx="2698909" cy="8572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620713" algn="l"/>
              </a:tabLst>
            </a:lvl1pPr>
          </a:lstStyle>
          <a:p>
            <a:pPr marL="171450" indent="-171450">
              <a:lnSpc>
                <a:spcPts val="1000"/>
              </a:lnSpc>
              <a:buFont typeface="Wingdings" charset="2"/>
              <a:buChar char="§"/>
            </a:pPr>
            <a:r>
              <a:rPr sz="900" b="0" i="0" u="none" strike="noStrike">
                <a:solidFill>
                  <a:srgbClr val="000000"/>
                </a:solidFill>
                <a:latin typeface="Arial Narrow"/>
              </a:rPr>
              <a:t>Turn Lock
Double Lock Slider
Flow Flex
Heel Pre-adjust
Low Profile
Torsion-proofed body
Classic Flexor
Tool Free</a:t>
            </a:r>
          </a:p>
        </p:txBody>
      </p:sp>
      <p:sp>
        <p:nvSpPr>
          <p:cNvPr id="18" name="Textfeld 17"/>
          <p:cNvSpPr txBox="1"/>
          <p:nvPr/>
        </p:nvSpPr>
        <p:spPr>
          <a:xfrm>
            <a:off x="3238691" y="3627333"/>
            <a:ext cx="2698909" cy="8572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900000" algn="l"/>
              </a:tabLst>
            </a:lvl1pPr>
          </a:lstStyle>
          <a:p>
            <a:pPr lvl="0" indent="0" algn="l" fontAlgn="base">
              <a:lnSpc>
                <a:spcPts val="1000"/>
              </a:lnSpc>
            </a:pPr>
            <a:endParaRPr/>
          </a:p>
        </p:txBody>
      </p:sp>
      <p:sp>
        <p:nvSpPr>
          <p:cNvPr id="19" name="Textfeld 18"/>
          <p:cNvSpPr txBox="1"/>
          <p:nvPr/>
        </p:nvSpPr>
        <p:spPr>
          <a:xfrm>
            <a:off x="3947779" y="3619500"/>
            <a:ext cx="857250" cy="142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620713" algn="l"/>
              </a:tabLst>
            </a:lvl1pPr>
          </a:lstStyle>
          <a:p>
            <a:pPr lvl="0" indent="0" algn="l" fontAlgn="base"/>
            <a:r>
              <a:rPr sz="800" b="0" i="0" u="none" strike="noStrike">
                <a:solidFill>
                  <a:srgbClr val="000000"/>
                </a:solidFill>
                <a:latin typeface="Arial Narrow"/>
              </a:rPr>
              <a:t>RACE CODE</a:t>
            </a:r>
          </a:p>
        </p:txBody>
      </p:sp>
      <p:sp>
        <p:nvSpPr>
          <p:cNvPr id="20" name="Textfeld 19"/>
          <p:cNvSpPr txBox="1"/>
          <p:nvPr/>
        </p:nvSpPr>
        <p:spPr>
          <a:xfrm>
            <a:off x="5424154" y="3619500"/>
            <a:ext cx="857250" cy="142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620713" algn="l"/>
              </a:tabLst>
            </a:lvl1pPr>
          </a:lstStyle>
          <a:p>
            <a:pPr lvl="0" indent="0" algn="l" fontAlgn="base"/>
            <a:r>
              <a:rPr sz="800" b="0" i="0" u="none" strike="noStrike">
                <a:solidFill>
                  <a:srgbClr val="000000"/>
                </a:solidFill>
                <a:latin typeface="Arial Narrow"/>
              </a:rPr>
              <a:t>Turn Lock</a:t>
            </a:r>
          </a:p>
        </p:txBody>
      </p:sp>
      <p:sp>
        <p:nvSpPr>
          <p:cNvPr id="21" name="Textfeld 20"/>
          <p:cNvSpPr txBox="1"/>
          <p:nvPr/>
        </p:nvSpPr>
        <p:spPr>
          <a:xfrm>
            <a:off x="3947779" y="4238625"/>
            <a:ext cx="857250" cy="142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620713" algn="l"/>
              </a:tabLst>
            </a:lvl1pPr>
          </a:lstStyle>
          <a:p>
            <a:pPr lvl="0" indent="0" algn="l" fontAlgn="base"/>
            <a:r>
              <a:rPr sz="800" b="0" i="0" u="none" strike="noStrike">
                <a:solidFill>
                  <a:srgbClr val="000000"/>
                </a:solidFill>
                <a:latin typeface="Arial Narrow"/>
              </a:rPr>
              <a:t>Tool Free</a:t>
            </a:r>
          </a:p>
        </p:txBody>
      </p:sp>
      <p:sp>
        <p:nvSpPr>
          <p:cNvPr id="22" name="Textfeld 21"/>
          <p:cNvSpPr txBox="1"/>
          <p:nvPr/>
        </p:nvSpPr>
        <p:spPr>
          <a:xfrm>
            <a:off x="5424154" y="4238625"/>
            <a:ext cx="857250" cy="142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620713" algn="l"/>
              </a:tabLst>
            </a:lvl1pPr>
          </a:lstStyle>
          <a:p>
            <a:pPr lvl="0" indent="0" algn="l" fontAlgn="base"/>
            <a:r>
              <a:rPr sz="800" b="0" i="0" u="none" strike="noStrike">
                <a:solidFill>
                  <a:srgbClr val="000000"/>
                </a:solidFill>
                <a:latin typeface="Arial Narrow"/>
              </a:rPr>
              <a:t>Double Lock Slider</a:t>
            </a: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7763924" y="1229317"/>
            <a:ext cx="1052512" cy="378619"/>
          </a:xfrm>
          <a:prstGeom prst="roundRect">
            <a:avLst/>
          </a:prstGeom>
          <a:noFill/>
          <a:ln w="31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ru-RU" dirty="0" smtClean="0"/>
              <a:t>5</a:t>
            </a:r>
            <a:r>
              <a:rPr lang="en-US" dirty="0" smtClean="0"/>
              <a:t>3</a:t>
            </a:r>
            <a:r>
              <a:rPr lang="ru-RU" dirty="0" smtClean="0"/>
              <a:t>00</a:t>
            </a:r>
            <a:r>
              <a:rPr lang="en-US" dirty="0" smtClean="0"/>
              <a:t> P </a:t>
            </a:r>
            <a:endParaRPr lang="ru-RU" dirty="0">
              <a:solidFill>
                <a:srgbClr val="2E2056"/>
              </a:solidFill>
              <a:latin typeface="Helvetica" charset="-52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rafik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9725" y="1089748"/>
            <a:ext cx="5808052" cy="800100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8654" y="3676650"/>
            <a:ext cx="476250" cy="476250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05029" y="3676650"/>
            <a:ext cx="476250" cy="476250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28654" y="4295775"/>
            <a:ext cx="476250" cy="476250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05029" y="4295775"/>
            <a:ext cx="476250" cy="476250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361950" y="4897620"/>
            <a:ext cx="827665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620713" algn="l"/>
              </a:tabLst>
            </a:lvl1pPr>
          </a:lstStyle>
          <a:p>
            <a:pPr lvl="0" indent="0" algn="l" fontAlgn="base"/>
            <a:r>
              <a:rPr sz="900" b="0" i="0" u="none" strike="noStrike" dirty="0">
                <a:solidFill>
                  <a:srgbClr val="FFFFFF"/>
                </a:solidFill>
                <a:latin typeface="Arial Narrow"/>
              </a:rPr>
              <a:t>Line Up 19|20 // Nordic // </a:t>
            </a:r>
            <a:r>
              <a:rPr lang="ru-RU" sz="900" b="0" i="0" u="none" strike="noStrike" dirty="0" smtClean="0">
                <a:solidFill>
                  <a:srgbClr val="FFFFFF"/>
                </a:solidFill>
                <a:latin typeface="Arial Narrow"/>
              </a:rPr>
              <a:t>Лыжные крепления</a:t>
            </a:r>
            <a:r>
              <a:rPr sz="900" b="0" i="0" u="none" strike="noStrike" dirty="0" smtClean="0">
                <a:solidFill>
                  <a:srgbClr val="FFFFFF"/>
                </a:solidFill>
                <a:latin typeface="Arial Narrow"/>
              </a:rPr>
              <a:t> </a:t>
            </a:r>
            <a:r>
              <a:rPr sz="900" b="0" i="0" u="none" strike="noStrike" dirty="0">
                <a:solidFill>
                  <a:srgbClr val="FFFFFF"/>
                </a:solidFill>
                <a:latin typeface="Arial Narrow"/>
              </a:rPr>
              <a:t>// Race Classic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361950" y="374249"/>
            <a:ext cx="8276654" cy="2857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620713" algn="l"/>
              </a:tabLst>
            </a:lvl1pPr>
          </a:lstStyle>
          <a:p>
            <a:pPr lvl="0" indent="0" algn="l" fontAlgn="base"/>
            <a:r>
              <a:rPr sz="2800" b="1" i="0" u="none" strike="noStrike">
                <a:solidFill>
                  <a:srgbClr val="000000"/>
                </a:solidFill>
                <a:latin typeface="Arial Narrow"/>
              </a:rPr>
              <a:t>RACE CLASSIC IFP BLACK/YELLOW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361950" y="2025981"/>
            <a:ext cx="3879232" cy="2447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620713" algn="l"/>
              </a:tabLst>
            </a:lvl1pPr>
          </a:lstStyle>
          <a:p>
            <a:pPr lvl="0" indent="0" algn="l" fontAlgn="base"/>
            <a:r>
              <a:rPr sz="1000" b="1" i="0" u="none" strike="noStrike">
                <a:solidFill>
                  <a:srgbClr val="000000"/>
                </a:solidFill>
                <a:latin typeface="Arial Narrow"/>
              </a:rPr>
              <a:t>RACE CLASSIC IFP BLACK/YELLOW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361950" y="3418618"/>
            <a:ext cx="3879232" cy="2447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620713" algn="l"/>
              </a:tabLst>
            </a:lvl1pPr>
          </a:lstStyle>
          <a:p>
            <a:pPr lvl="0" indent="0" algn="l" fontAlgn="base"/>
            <a:r>
              <a:rPr lang="ru-RU" sz="1000" b="1" i="0" u="none" strike="noStrike" dirty="0" smtClean="0">
                <a:solidFill>
                  <a:srgbClr val="000000"/>
                </a:solidFill>
                <a:latin typeface="Arial Narrow"/>
              </a:rPr>
              <a:t>ТЕХНОЛОГИИ</a:t>
            </a:r>
            <a:endParaRPr sz="1000" b="1" i="0" u="none" strike="noStrike" dirty="0">
              <a:solidFill>
                <a:srgbClr val="000000"/>
              </a:solidFill>
              <a:latin typeface="Arial Narrow"/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3238691" y="2025981"/>
            <a:ext cx="3879232" cy="2447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620713" algn="l"/>
              </a:tabLst>
            </a:lvl1pPr>
          </a:lstStyle>
          <a:p>
            <a:pPr lvl="0" indent="0" algn="l" fontAlgn="base"/>
            <a:r>
              <a:rPr lang="ru-RU" sz="1000" b="1" i="0" u="none" strike="noStrike" dirty="0" smtClean="0">
                <a:solidFill>
                  <a:srgbClr val="000000"/>
                </a:solidFill>
                <a:latin typeface="Arial Narrow"/>
              </a:rPr>
              <a:t>ПРЕИМУЩЕСТВА ДЛЯ ПОТРЕБИТЕЛЕЙ</a:t>
            </a:r>
            <a:endParaRPr sz="1000" b="1" i="0" u="none" strike="noStrike" dirty="0">
              <a:solidFill>
                <a:srgbClr val="000000"/>
              </a:solidFill>
              <a:latin typeface="Arial Narrow"/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3238691" y="3418618"/>
            <a:ext cx="3879232" cy="2447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620713" algn="l"/>
              </a:tabLst>
            </a:lvl1pPr>
          </a:lstStyle>
          <a:p>
            <a:pPr lvl="0" indent="0" algn="l" fontAlgn="base"/>
            <a:r>
              <a:rPr lang="ru-RU" sz="1000" b="1" i="0" u="none" strike="noStrike" dirty="0" smtClean="0">
                <a:solidFill>
                  <a:srgbClr val="000000"/>
                </a:solidFill>
                <a:latin typeface="Arial Narrow"/>
              </a:rPr>
              <a:t>ОСНОВНЫЕ ТЕХНОЛОГИИ</a:t>
            </a:r>
            <a:endParaRPr sz="1000" b="1" i="0" u="none" strike="noStrike" dirty="0">
              <a:solidFill>
                <a:srgbClr val="000000"/>
              </a:solidFill>
              <a:latin typeface="Arial Narrow"/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6117527" y="2025981"/>
            <a:ext cx="3879232" cy="2447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620713" algn="l"/>
              </a:tabLst>
            </a:lvl1pPr>
          </a:lstStyle>
          <a:p>
            <a:pPr lvl="0" indent="0" algn="l" fontAlgn="base"/>
            <a:r>
              <a:rPr lang="ru-RU" sz="1000" b="1" i="0" u="none" strike="noStrike" dirty="0" smtClean="0">
                <a:solidFill>
                  <a:srgbClr val="000000"/>
                </a:solidFill>
                <a:latin typeface="Arial Narrow"/>
              </a:rPr>
              <a:t>ИНФОРМАЦИЯ</a:t>
            </a:r>
            <a:endParaRPr sz="1000" b="1" i="0" u="none" strike="noStrike" dirty="0">
              <a:solidFill>
                <a:srgbClr val="000000"/>
              </a:solidFill>
              <a:latin typeface="Arial Narrow"/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361950" y="2234696"/>
            <a:ext cx="2698909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620713" algn="l"/>
              </a:tabLst>
            </a:lvl1pPr>
          </a:lstStyle>
          <a:p>
            <a:pPr lvl="0" fontAlgn="base">
              <a:lnSpc>
                <a:spcPts val="1000"/>
              </a:lnSpc>
            </a:pPr>
            <a:r>
              <a:rPr lang="ru-RU" sz="900" dirty="0">
                <a:solidFill>
                  <a:srgbClr val="000000"/>
                </a:solidFill>
                <a:latin typeface="Arial Narrow"/>
              </a:rPr>
              <a:t>Спортивные крепления для классического хода для лыж с платформой IFP. Крепления </a:t>
            </a:r>
            <a:r>
              <a:rPr lang="ru-RU" sz="900" dirty="0" err="1">
                <a:solidFill>
                  <a:srgbClr val="000000"/>
                </a:solidFill>
                <a:latin typeface="Arial Narrow"/>
              </a:rPr>
              <a:t>Turnamic</a:t>
            </a:r>
            <a:r>
              <a:rPr lang="ru-RU" sz="900" dirty="0">
                <a:solidFill>
                  <a:srgbClr val="000000"/>
                </a:solidFill>
                <a:latin typeface="Arial Narrow"/>
              </a:rPr>
              <a:t> устанавливаются и регулируются без дополнительных инструментов.</a:t>
            </a:r>
          </a:p>
        </p:txBody>
      </p:sp>
      <p:sp>
        <p:nvSpPr>
          <p:cNvPr id="15" name="Textfeld 14"/>
          <p:cNvSpPr txBox="1"/>
          <p:nvPr/>
        </p:nvSpPr>
        <p:spPr>
          <a:xfrm>
            <a:off x="3238691" y="2234696"/>
            <a:ext cx="269890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620713" algn="l"/>
              </a:tabLst>
            </a:lvl1pPr>
          </a:lstStyle>
          <a:p>
            <a:pPr marL="171450" indent="-171450">
              <a:lnSpc>
                <a:spcPts val="1000"/>
              </a:lnSpc>
              <a:buFont typeface="Wingdings" charset="2"/>
              <a:buChar char="§"/>
            </a:pPr>
            <a:r>
              <a:rPr lang="ru-RU" sz="900" b="0" i="0" u="none" strike="noStrike" dirty="0" smtClean="0">
                <a:solidFill>
                  <a:srgbClr val="000000"/>
                </a:solidFill>
                <a:latin typeface="Arial Narrow"/>
              </a:rPr>
              <a:t>Установка и регулировка без инструментов</a:t>
            </a:r>
            <a:r>
              <a:rPr sz="900" b="0" i="0" u="none" strike="noStrike" dirty="0">
                <a:solidFill>
                  <a:srgbClr val="000000"/>
                </a:solidFill>
                <a:latin typeface="Arial Narrow"/>
              </a:rPr>
              <a:t>
</a:t>
            </a:r>
            <a:r>
              <a:rPr lang="ru-RU" sz="900" b="0" i="0" u="none" strike="noStrike" dirty="0" smtClean="0">
                <a:solidFill>
                  <a:srgbClr val="000000"/>
                </a:solidFill>
                <a:latin typeface="Arial Narrow"/>
              </a:rPr>
              <a:t>Прямая передача энергии</a:t>
            </a:r>
            <a:r>
              <a:rPr sz="900" b="0" i="0" u="none" strike="noStrike" dirty="0">
                <a:solidFill>
                  <a:srgbClr val="000000"/>
                </a:solidFill>
                <a:latin typeface="Arial Narrow"/>
              </a:rPr>
              <a:t>
</a:t>
            </a:r>
            <a:r>
              <a:rPr lang="ru-RU" sz="900" b="0" i="0" u="none" strike="noStrike" dirty="0" smtClean="0">
                <a:solidFill>
                  <a:srgbClr val="000000"/>
                </a:solidFill>
                <a:latin typeface="Arial Narrow"/>
              </a:rPr>
              <a:t>Автоматическое </a:t>
            </a:r>
            <a:r>
              <a:rPr lang="ru-RU" sz="900" b="0" i="0" u="none" strike="noStrike" dirty="0" err="1" smtClean="0">
                <a:solidFill>
                  <a:srgbClr val="000000"/>
                </a:solidFill>
                <a:latin typeface="Arial Narrow"/>
              </a:rPr>
              <a:t>встёгивание</a:t>
            </a:r>
            <a:r>
              <a:rPr lang="ru-RU" sz="900" b="0" i="0" u="none" strike="noStrike" dirty="0" smtClean="0">
                <a:solidFill>
                  <a:srgbClr val="000000"/>
                </a:solidFill>
                <a:latin typeface="Arial Narrow"/>
              </a:rPr>
              <a:t>, ручное выстегивание</a:t>
            </a:r>
            <a:endParaRPr sz="900" b="0" i="0" u="none" strike="noStrike" dirty="0">
              <a:solidFill>
                <a:srgbClr val="000000"/>
              </a:solidFill>
              <a:latin typeface="Arial Narrow"/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6117527" y="2234696"/>
            <a:ext cx="2698909" cy="7335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900000" algn="l"/>
              </a:tabLst>
            </a:lvl1pPr>
          </a:lstStyle>
          <a:p>
            <a:pPr lvl="0" indent="0" algn="l" fontAlgn="base">
              <a:lnSpc>
                <a:spcPts val="1000"/>
              </a:lnSpc>
            </a:pPr>
            <a:r>
              <a:rPr lang="ru-RU" sz="900" b="0" i="0" u="none" strike="noStrike" dirty="0" smtClean="0">
                <a:solidFill>
                  <a:srgbClr val="000000"/>
                </a:solidFill>
                <a:latin typeface="Arial Narrow"/>
              </a:rPr>
              <a:t>Артикул:</a:t>
            </a:r>
            <a:r>
              <a:rPr sz="900" b="0" i="0" u="none" strike="noStrike" dirty="0">
                <a:solidFill>
                  <a:srgbClr val="000000"/>
                </a:solidFill>
                <a:latin typeface="Arial Narrow"/>
              </a:rPr>
              <a:t>	S55219
</a:t>
            </a:r>
            <a:r>
              <a:rPr lang="ru-RU" sz="900" b="0" i="0" u="none" strike="noStrike" dirty="0" smtClean="0">
                <a:solidFill>
                  <a:srgbClr val="000000"/>
                </a:solidFill>
                <a:latin typeface="Arial Narrow"/>
              </a:rPr>
              <a:t>Флексор:</a:t>
            </a:r>
            <a:r>
              <a:rPr sz="900" b="0" i="0" u="none" strike="noStrike" dirty="0">
                <a:solidFill>
                  <a:srgbClr val="000000"/>
                </a:solidFill>
                <a:latin typeface="Arial Narrow"/>
              </a:rPr>
              <a:t>	Classic
</a:t>
            </a:r>
            <a:r>
              <a:rPr lang="ru-RU" sz="900" b="0" i="0" u="none" strike="noStrike" dirty="0" smtClean="0">
                <a:solidFill>
                  <a:srgbClr val="000000"/>
                </a:solidFill>
                <a:latin typeface="Arial Narrow"/>
              </a:rPr>
              <a:t>Фиксация:</a:t>
            </a:r>
            <a:r>
              <a:rPr sz="900" b="0" i="0" u="none" strike="noStrike" dirty="0">
                <a:solidFill>
                  <a:srgbClr val="000000"/>
                </a:solidFill>
                <a:latin typeface="Arial Narrow"/>
              </a:rPr>
              <a:t>	step-in
</a:t>
            </a:r>
            <a:r>
              <a:rPr lang="ru-RU" sz="900" b="0" i="0" u="none" strike="noStrike" dirty="0" smtClean="0">
                <a:solidFill>
                  <a:srgbClr val="000000"/>
                </a:solidFill>
                <a:latin typeface="Arial Narrow"/>
              </a:rPr>
              <a:t>Вес:</a:t>
            </a:r>
            <a:r>
              <a:rPr sz="900" b="0" i="0" u="none" strike="noStrike">
                <a:solidFill>
                  <a:srgbClr val="000000"/>
                </a:solidFill>
                <a:latin typeface="Arial Narrow"/>
              </a:rPr>
              <a:t>	</a:t>
            </a:r>
            <a:r>
              <a:rPr sz="900" b="0" i="0" u="none" strike="noStrike" smtClean="0">
                <a:solidFill>
                  <a:srgbClr val="000000"/>
                </a:solidFill>
                <a:latin typeface="Arial Narrow"/>
              </a:rPr>
              <a:t>228 g</a:t>
            </a:r>
            <a:r>
              <a:rPr sz="900" b="0" i="0" u="none" strike="noStrike" dirty="0">
                <a:solidFill>
                  <a:srgbClr val="000000"/>
                </a:solidFill>
                <a:latin typeface="Arial Narrow"/>
              </a:rPr>
              <a:t>
</a:t>
            </a:r>
          </a:p>
        </p:txBody>
      </p:sp>
      <p:sp>
        <p:nvSpPr>
          <p:cNvPr id="17" name="Textfeld 16"/>
          <p:cNvSpPr txBox="1"/>
          <p:nvPr/>
        </p:nvSpPr>
        <p:spPr>
          <a:xfrm>
            <a:off x="361950" y="3627333"/>
            <a:ext cx="2698909" cy="8572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620713" algn="l"/>
              </a:tabLst>
            </a:lvl1pPr>
          </a:lstStyle>
          <a:p>
            <a:pPr marL="171450" indent="-171450">
              <a:lnSpc>
                <a:spcPts val="1000"/>
              </a:lnSpc>
              <a:buFont typeface="Wingdings" charset="2"/>
              <a:buChar char="§"/>
            </a:pPr>
            <a:r>
              <a:rPr sz="900" b="0" i="0" u="none" strike="noStrike">
                <a:solidFill>
                  <a:srgbClr val="000000"/>
                </a:solidFill>
                <a:latin typeface="Arial Narrow"/>
              </a:rPr>
              <a:t>Turn Lock
Double Lock Slider
Heel Pre-adjust
Step-In function
Torsion-proofed body
Classic Flexor
Tool Free</a:t>
            </a:r>
          </a:p>
        </p:txBody>
      </p:sp>
      <p:sp>
        <p:nvSpPr>
          <p:cNvPr id="18" name="Textfeld 17"/>
          <p:cNvSpPr txBox="1"/>
          <p:nvPr/>
        </p:nvSpPr>
        <p:spPr>
          <a:xfrm>
            <a:off x="3238691" y="3627333"/>
            <a:ext cx="2698909" cy="8572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900000" algn="l"/>
              </a:tabLst>
            </a:lvl1pPr>
          </a:lstStyle>
          <a:p>
            <a:pPr lvl="0" indent="0" algn="l" fontAlgn="base">
              <a:lnSpc>
                <a:spcPts val="1000"/>
              </a:lnSpc>
            </a:pPr>
            <a:endParaRPr/>
          </a:p>
        </p:txBody>
      </p:sp>
      <p:sp>
        <p:nvSpPr>
          <p:cNvPr id="19" name="Textfeld 18"/>
          <p:cNvSpPr txBox="1"/>
          <p:nvPr/>
        </p:nvSpPr>
        <p:spPr>
          <a:xfrm>
            <a:off x="3947779" y="3619500"/>
            <a:ext cx="857250" cy="142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620713" algn="l"/>
              </a:tabLst>
            </a:lvl1pPr>
          </a:lstStyle>
          <a:p>
            <a:pPr lvl="0" indent="0" algn="l" fontAlgn="base"/>
            <a:r>
              <a:rPr sz="800" b="0" i="0" u="none" strike="noStrike">
                <a:solidFill>
                  <a:srgbClr val="000000"/>
                </a:solidFill>
                <a:latin typeface="Arial Narrow"/>
              </a:rPr>
              <a:t>Turn Lock</a:t>
            </a:r>
          </a:p>
        </p:txBody>
      </p:sp>
      <p:sp>
        <p:nvSpPr>
          <p:cNvPr id="20" name="Textfeld 19"/>
          <p:cNvSpPr txBox="1"/>
          <p:nvPr/>
        </p:nvSpPr>
        <p:spPr>
          <a:xfrm>
            <a:off x="5424154" y="3619500"/>
            <a:ext cx="857250" cy="142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620713" algn="l"/>
              </a:tabLst>
            </a:lvl1pPr>
          </a:lstStyle>
          <a:p>
            <a:pPr lvl="0" indent="0" algn="l" fontAlgn="base"/>
            <a:r>
              <a:rPr sz="800" b="0" i="0" u="none" strike="noStrike">
                <a:solidFill>
                  <a:srgbClr val="000000"/>
                </a:solidFill>
                <a:latin typeface="Arial Narrow"/>
              </a:rPr>
              <a:t>Tool Free</a:t>
            </a:r>
          </a:p>
        </p:txBody>
      </p:sp>
      <p:sp>
        <p:nvSpPr>
          <p:cNvPr id="21" name="Textfeld 20"/>
          <p:cNvSpPr txBox="1"/>
          <p:nvPr/>
        </p:nvSpPr>
        <p:spPr>
          <a:xfrm>
            <a:off x="3947779" y="4238625"/>
            <a:ext cx="857250" cy="142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620713" algn="l"/>
              </a:tabLst>
            </a:lvl1pPr>
          </a:lstStyle>
          <a:p>
            <a:pPr lvl="0" indent="0" algn="l" fontAlgn="base"/>
            <a:r>
              <a:rPr sz="800" b="0" i="0" u="none" strike="noStrike">
                <a:solidFill>
                  <a:srgbClr val="000000"/>
                </a:solidFill>
                <a:latin typeface="Arial Narrow"/>
              </a:rPr>
              <a:t>Double Lock Slider</a:t>
            </a:r>
          </a:p>
        </p:txBody>
      </p:sp>
      <p:sp>
        <p:nvSpPr>
          <p:cNvPr id="22" name="Textfeld 21"/>
          <p:cNvSpPr txBox="1"/>
          <p:nvPr/>
        </p:nvSpPr>
        <p:spPr>
          <a:xfrm>
            <a:off x="5424154" y="4238625"/>
            <a:ext cx="857250" cy="142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620713" algn="l"/>
              </a:tabLst>
            </a:lvl1pPr>
          </a:lstStyle>
          <a:p>
            <a:pPr lvl="0" indent="0" algn="l" fontAlgn="base"/>
            <a:r>
              <a:rPr sz="800" b="0" i="0" u="none" strike="noStrike">
                <a:solidFill>
                  <a:srgbClr val="000000"/>
                </a:solidFill>
                <a:latin typeface="Arial Narrow"/>
              </a:rPr>
              <a:t>Flowflex®</a:t>
            </a: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7763924" y="1229317"/>
            <a:ext cx="1052512" cy="378619"/>
          </a:xfrm>
          <a:prstGeom prst="roundRect">
            <a:avLst/>
          </a:prstGeom>
          <a:noFill/>
          <a:ln w="31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dirty="0" smtClean="0"/>
              <a:t>395</a:t>
            </a:r>
            <a:r>
              <a:rPr lang="ru-RU" dirty="0" smtClean="0"/>
              <a:t>0</a:t>
            </a:r>
            <a:r>
              <a:rPr lang="en-US" dirty="0" smtClean="0"/>
              <a:t> P </a:t>
            </a:r>
            <a:endParaRPr lang="ru-RU" dirty="0">
              <a:solidFill>
                <a:srgbClr val="2E2056"/>
              </a:solidFill>
              <a:latin typeface="Helvetica" charset="-52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extfeld 1"/>
          <p:cNvSpPr txBox="1"/>
          <p:nvPr/>
        </p:nvSpPr>
        <p:spPr>
          <a:xfrm>
            <a:off x="359855" y="3814458"/>
            <a:ext cx="8744464" cy="4286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620713" algn="l"/>
              </a:tabLst>
            </a:lvl1pPr>
          </a:lstStyle>
          <a:p>
            <a:pPr lvl="0" indent="0" algn="l" fontAlgn="base">
              <a:lnSpc>
                <a:spcPts val="4500"/>
              </a:lnSpc>
            </a:pPr>
            <a:r>
              <a:rPr sz="4500" b="1" i="0" u="none" strike="noStrike">
                <a:solidFill>
                  <a:srgbClr val="FFFFFF"/>
                </a:solidFill>
                <a:latin typeface="Arial Narrow"/>
              </a:rPr>
              <a:t>RACE COMBI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359855" y="4419013"/>
            <a:ext cx="8744464" cy="9525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620713" algn="l"/>
              </a:tabLst>
            </a:lvl1pPr>
          </a:lstStyle>
          <a:p>
            <a:pPr lvl="0" indent="0" algn="l" fontAlgn="base"/>
            <a:r>
              <a:rPr sz="2000" b="0" i="0" u="none" strike="noStrike">
                <a:solidFill>
                  <a:srgbClr val="D1DA22"/>
                </a:solidFill>
                <a:latin typeface="Arial Narrow"/>
              </a:rPr>
              <a:t>SEASON 19|20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?? ?????"/>
        <a:font script="Hang" typeface="?? ??"/>
        <a:font script="Hans" typeface="??"/>
        <a:font script="Hant" typeface="????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?? ?????"/>
        <a:font script="Hang" typeface="?? ??"/>
        <a:font script="Hans" typeface="??"/>
        <a:font script="Hant" typeface="????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200</TotalTime>
  <Words>1630</Words>
  <Application>Microsoft Office PowerPoint</Application>
  <PresentationFormat>Экран (16:9)</PresentationFormat>
  <Paragraphs>364</Paragraphs>
  <Slides>33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4" baseType="lpstr"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 Corporation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Office 2007 PPTX Test Document</dc:title>
  <dc:subject>Office 2007 PPTX Test Document</dc:subject>
  <dc:creator>PMD pptx Exporter</dc:creator>
  <cp:keywords>office 2007 openxml php</cp:keywords>
  <dc:description>Test document for Office 2007 PPTX, generated using PHP classes.</dc:description>
  <cp:lastModifiedBy>konstantin novikov</cp:lastModifiedBy>
  <cp:revision>21</cp:revision>
  <dcterms:created xsi:type="dcterms:W3CDTF">2018-11-19T09:25:56Z</dcterms:created>
  <dcterms:modified xsi:type="dcterms:W3CDTF">2019-02-06T07:22:31Z</dcterms:modified>
  <cp:category>Test result file</cp:category>
</cp:coreProperties>
</file>